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  <p:sldMasterId id="2147483668" r:id="rId2"/>
  </p:sldMasterIdLst>
  <p:notesMasterIdLst>
    <p:notesMasterId r:id="rId39"/>
  </p:notesMasterIdLst>
  <p:sldIdLst>
    <p:sldId id="256" r:id="rId3"/>
    <p:sldId id="409" r:id="rId4"/>
    <p:sldId id="410" r:id="rId5"/>
    <p:sldId id="413" r:id="rId6"/>
    <p:sldId id="411" r:id="rId7"/>
    <p:sldId id="412" r:id="rId8"/>
    <p:sldId id="414" r:id="rId9"/>
    <p:sldId id="415" r:id="rId10"/>
    <p:sldId id="417" r:id="rId11"/>
    <p:sldId id="423" r:id="rId12"/>
    <p:sldId id="447" r:id="rId13"/>
    <p:sldId id="422" r:id="rId14"/>
    <p:sldId id="424" r:id="rId15"/>
    <p:sldId id="420" r:id="rId16"/>
    <p:sldId id="421" r:id="rId17"/>
    <p:sldId id="430" r:id="rId18"/>
    <p:sldId id="431" r:id="rId19"/>
    <p:sldId id="425" r:id="rId20"/>
    <p:sldId id="426" r:id="rId21"/>
    <p:sldId id="427" r:id="rId22"/>
    <p:sldId id="428" r:id="rId23"/>
    <p:sldId id="433" r:id="rId24"/>
    <p:sldId id="434" r:id="rId25"/>
    <p:sldId id="435" r:id="rId26"/>
    <p:sldId id="436" r:id="rId27"/>
    <p:sldId id="437" r:id="rId28"/>
    <p:sldId id="438" r:id="rId29"/>
    <p:sldId id="439" r:id="rId30"/>
    <p:sldId id="440" r:id="rId31"/>
    <p:sldId id="443" r:id="rId32"/>
    <p:sldId id="444" r:id="rId33"/>
    <p:sldId id="442" r:id="rId34"/>
    <p:sldId id="445" r:id="rId35"/>
    <p:sldId id="446" r:id="rId36"/>
    <p:sldId id="448" r:id="rId37"/>
    <p:sldId id="449" r:id="rId38"/>
  </p:sldIdLst>
  <p:sldSz cx="9144000" cy="6858000" type="screen4x3"/>
  <p:notesSz cx="6858000" cy="9144000"/>
  <p:defaultTextStyle>
    <a:defPPr>
      <a:defRPr lang="en-US"/>
    </a:defPPr>
    <a:lvl1pPr algn="l" rtl="0" fontAlgn="base">
      <a:lnSpc>
        <a:spcPct val="90000"/>
      </a:lnSpc>
      <a:spcBef>
        <a:spcPct val="0"/>
      </a:spcBef>
      <a:spcAft>
        <a:spcPct val="0"/>
      </a:spcAft>
      <a:defRPr sz="2200" kern="1200">
        <a:solidFill>
          <a:schemeClr val="hlink"/>
        </a:solidFill>
        <a:latin typeface="Arial" charset="0"/>
        <a:ea typeface="+mn-ea"/>
        <a:cs typeface="+mn-cs"/>
      </a:defRPr>
    </a:lvl1pPr>
    <a:lvl2pPr marL="457200" algn="l" rtl="0" fontAlgn="base">
      <a:lnSpc>
        <a:spcPct val="90000"/>
      </a:lnSpc>
      <a:spcBef>
        <a:spcPct val="0"/>
      </a:spcBef>
      <a:spcAft>
        <a:spcPct val="0"/>
      </a:spcAft>
      <a:defRPr sz="2200" kern="1200">
        <a:solidFill>
          <a:schemeClr val="hlink"/>
        </a:solidFill>
        <a:latin typeface="Arial" charset="0"/>
        <a:ea typeface="+mn-ea"/>
        <a:cs typeface="+mn-cs"/>
      </a:defRPr>
    </a:lvl2pPr>
    <a:lvl3pPr marL="914400" algn="l" rtl="0" fontAlgn="base">
      <a:lnSpc>
        <a:spcPct val="90000"/>
      </a:lnSpc>
      <a:spcBef>
        <a:spcPct val="0"/>
      </a:spcBef>
      <a:spcAft>
        <a:spcPct val="0"/>
      </a:spcAft>
      <a:defRPr sz="2200" kern="1200">
        <a:solidFill>
          <a:schemeClr val="hlink"/>
        </a:solidFill>
        <a:latin typeface="Arial" charset="0"/>
        <a:ea typeface="+mn-ea"/>
        <a:cs typeface="+mn-cs"/>
      </a:defRPr>
    </a:lvl3pPr>
    <a:lvl4pPr marL="1371600" algn="l" rtl="0" fontAlgn="base">
      <a:lnSpc>
        <a:spcPct val="90000"/>
      </a:lnSpc>
      <a:spcBef>
        <a:spcPct val="0"/>
      </a:spcBef>
      <a:spcAft>
        <a:spcPct val="0"/>
      </a:spcAft>
      <a:defRPr sz="2200" kern="1200">
        <a:solidFill>
          <a:schemeClr val="hlink"/>
        </a:solidFill>
        <a:latin typeface="Arial" charset="0"/>
        <a:ea typeface="+mn-ea"/>
        <a:cs typeface="+mn-cs"/>
      </a:defRPr>
    </a:lvl4pPr>
    <a:lvl5pPr marL="1828800" algn="l" rtl="0" fontAlgn="base">
      <a:lnSpc>
        <a:spcPct val="90000"/>
      </a:lnSpc>
      <a:spcBef>
        <a:spcPct val="0"/>
      </a:spcBef>
      <a:spcAft>
        <a:spcPct val="0"/>
      </a:spcAft>
      <a:defRPr sz="2200" kern="1200">
        <a:solidFill>
          <a:schemeClr val="hlink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200" kern="1200">
        <a:solidFill>
          <a:schemeClr val="hlink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200" kern="1200">
        <a:solidFill>
          <a:schemeClr val="hlink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200" kern="1200">
        <a:solidFill>
          <a:schemeClr val="hlink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200" kern="1200">
        <a:solidFill>
          <a:schemeClr val="hlink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33"/>
    <a:srgbClr val="99FF66"/>
    <a:srgbClr val="DDDDDD"/>
    <a:srgbClr val="CC66FF"/>
    <a:srgbClr val="A8D492"/>
    <a:srgbClr val="FF7C80"/>
    <a:srgbClr val="FF66CC"/>
    <a:srgbClr val="CC99FF"/>
    <a:srgbClr val="98B8B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18" autoAdjust="0"/>
    <p:restoredTop sz="98845" autoAdjust="0"/>
  </p:normalViewPr>
  <p:slideViewPr>
    <p:cSldViewPr>
      <p:cViewPr varScale="1">
        <p:scale>
          <a:sx n="90" d="100"/>
          <a:sy n="90" d="100"/>
        </p:scale>
        <p:origin x="-157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fld id="{32B594C7-1403-4D4C-BAD9-693D9D0ABC1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903288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594C7-1403-4D4C-BAD9-693D9D0ABC11}" type="slidenum">
              <a:rPr lang="en-US" altLang="zh-CN" smtClean="0"/>
              <a:pPr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zh-CN"/>
              <a:t>Oracle BI Applications 7.9: Develop a Data Warehouse   </a:t>
            </a:r>
            <a:r>
              <a:rPr lang="en-US" altLang="zh-CN">
                <a:solidFill>
                  <a:schemeClr val="tx1"/>
                </a:solidFill>
              </a:rPr>
              <a:t>5 - </a:t>
            </a:r>
            <a:fld id="{C947D4B8-BEDA-49A3-AEED-CE7CB94E3802}" type="slidenum">
              <a:rPr lang="en-US" altLang="zh-CN">
                <a:solidFill>
                  <a:schemeClr val="tx1"/>
                </a:solidFill>
              </a:rPr>
              <a:pPr/>
              <a:t>10</a:t>
            </a:fld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123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7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ETL Processing: Overview</a:t>
            </a:r>
          </a:p>
          <a:p>
            <a:pPr lvl="1"/>
            <a:r>
              <a:rPr lang="en-US" altLang="zh-CN" dirty="0"/>
              <a:t>The main point to note here is that ETL is a parallel </a:t>
            </a:r>
            <a:r>
              <a:rPr lang="en-US" altLang="zh-CN" dirty="0" smtClean="0"/>
              <a:t>process</a:t>
            </a:r>
            <a:r>
              <a:rPr lang="zh-CN" altLang="en-US" dirty="0" smtClean="0"/>
              <a:t>。</a:t>
            </a:r>
            <a:r>
              <a:rPr lang="en-US" altLang="zh-CN" dirty="0" smtClean="0"/>
              <a:t>Graphic </a:t>
            </a:r>
            <a:r>
              <a:rPr lang="en-US" altLang="zh-CN" dirty="0"/>
              <a:t>and callouts define the ETL process.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zh-CN"/>
              <a:t>Oracle BI Applications 7.9: Develop a Data Warehouse   </a:t>
            </a:r>
            <a:r>
              <a:rPr lang="en-US" altLang="zh-CN">
                <a:solidFill>
                  <a:schemeClr val="tx1"/>
                </a:solidFill>
              </a:rPr>
              <a:t>5 - </a:t>
            </a:r>
            <a:fld id="{C947D4B8-BEDA-49A3-AEED-CE7CB94E3802}" type="slidenum">
              <a:rPr lang="en-US" altLang="zh-CN">
                <a:solidFill>
                  <a:schemeClr val="tx1"/>
                </a:solidFill>
              </a:rPr>
              <a:pPr/>
              <a:t>11</a:t>
            </a:fld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123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7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ETL Processing: Overview</a:t>
            </a:r>
          </a:p>
          <a:p>
            <a:pPr lvl="1"/>
            <a:r>
              <a:rPr lang="en-US" altLang="zh-CN" dirty="0"/>
              <a:t>The main point to note here is that ETL is a parallel </a:t>
            </a:r>
            <a:r>
              <a:rPr lang="en-US" altLang="zh-CN" dirty="0" smtClean="0"/>
              <a:t>process</a:t>
            </a:r>
            <a:r>
              <a:rPr lang="zh-CN" altLang="en-US" dirty="0" smtClean="0"/>
              <a:t>。</a:t>
            </a:r>
            <a:r>
              <a:rPr lang="en-US" altLang="zh-CN" dirty="0" smtClean="0"/>
              <a:t>Graphic </a:t>
            </a:r>
            <a:r>
              <a:rPr lang="en-US" altLang="zh-CN" dirty="0"/>
              <a:t>and callouts define the ETL process.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zh-CN"/>
              <a:t>Oracle BI Applications 7.9: Develop a Data Warehouse   </a:t>
            </a:r>
            <a:r>
              <a:rPr lang="en-US" altLang="zh-CN">
                <a:solidFill>
                  <a:schemeClr val="tx1"/>
                </a:solidFill>
              </a:rPr>
              <a:t>5 - </a:t>
            </a:r>
            <a:fld id="{C947D4B8-BEDA-49A3-AEED-CE7CB94E3802}" type="slidenum">
              <a:rPr lang="en-US" altLang="zh-CN">
                <a:solidFill>
                  <a:schemeClr val="tx1"/>
                </a:solidFill>
              </a:rPr>
              <a:pPr/>
              <a:t>12</a:t>
            </a:fld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123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7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ETL Processing: Overview</a:t>
            </a:r>
          </a:p>
          <a:p>
            <a:pPr lvl="1"/>
            <a:r>
              <a:rPr lang="en-US" altLang="zh-CN" dirty="0"/>
              <a:t>The main point to note here is that ETL is a parallel </a:t>
            </a:r>
            <a:r>
              <a:rPr lang="en-US" altLang="zh-CN" dirty="0" smtClean="0"/>
              <a:t>process</a:t>
            </a:r>
            <a:r>
              <a:rPr lang="zh-CN" altLang="en-US" dirty="0" smtClean="0"/>
              <a:t>。</a:t>
            </a:r>
            <a:r>
              <a:rPr lang="en-US" altLang="zh-CN" dirty="0" smtClean="0"/>
              <a:t>Graphic </a:t>
            </a:r>
            <a:r>
              <a:rPr lang="en-US" altLang="zh-CN" dirty="0"/>
              <a:t>and callouts define the ETL process.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zh-CN"/>
              <a:t>Oracle BI Applications 7.9: Develop a Data Warehouse   </a:t>
            </a:r>
            <a:r>
              <a:rPr lang="en-US" altLang="zh-CN">
                <a:solidFill>
                  <a:schemeClr val="tx1"/>
                </a:solidFill>
              </a:rPr>
              <a:t>5 - </a:t>
            </a:r>
            <a:fld id="{C947D4B8-BEDA-49A3-AEED-CE7CB94E3802}" type="slidenum">
              <a:rPr lang="en-US" altLang="zh-CN">
                <a:solidFill>
                  <a:schemeClr val="tx1"/>
                </a:solidFill>
              </a:rPr>
              <a:pPr/>
              <a:t>13</a:t>
            </a:fld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123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7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ETL Processing: Overview</a:t>
            </a:r>
          </a:p>
          <a:p>
            <a:pPr lvl="1"/>
            <a:r>
              <a:rPr lang="en-US" altLang="zh-CN" dirty="0"/>
              <a:t>The main point to note here is that ETL is a parallel </a:t>
            </a:r>
            <a:r>
              <a:rPr lang="en-US" altLang="zh-CN" dirty="0" smtClean="0"/>
              <a:t>process</a:t>
            </a:r>
            <a:r>
              <a:rPr lang="zh-CN" altLang="en-US" dirty="0" smtClean="0"/>
              <a:t>。</a:t>
            </a:r>
            <a:r>
              <a:rPr lang="en-US" altLang="zh-CN" dirty="0" smtClean="0"/>
              <a:t>Graphic </a:t>
            </a:r>
            <a:r>
              <a:rPr lang="en-US" altLang="zh-CN" dirty="0"/>
              <a:t>and callouts define the ETL process.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zh-CN"/>
              <a:t>Oracle BI Applications 7.9: Develop a Data Warehouse   </a:t>
            </a:r>
            <a:r>
              <a:rPr lang="en-US" altLang="zh-CN">
                <a:solidFill>
                  <a:schemeClr val="tx1"/>
                </a:solidFill>
              </a:rPr>
              <a:t>5 - </a:t>
            </a:r>
            <a:fld id="{C947D4B8-BEDA-49A3-AEED-CE7CB94E3802}" type="slidenum">
              <a:rPr lang="en-US" altLang="zh-CN">
                <a:solidFill>
                  <a:schemeClr val="tx1"/>
                </a:solidFill>
              </a:rPr>
              <a:pPr/>
              <a:t>14</a:t>
            </a:fld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123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7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ETL Processing: Overview</a:t>
            </a:r>
          </a:p>
          <a:p>
            <a:pPr lvl="1"/>
            <a:r>
              <a:rPr lang="en-US" altLang="zh-CN" dirty="0"/>
              <a:t>The main point to note here is that ETL is a parallel </a:t>
            </a:r>
            <a:r>
              <a:rPr lang="en-US" altLang="zh-CN" dirty="0" smtClean="0"/>
              <a:t>process</a:t>
            </a:r>
            <a:r>
              <a:rPr lang="zh-CN" altLang="en-US" dirty="0" smtClean="0"/>
              <a:t>。</a:t>
            </a:r>
            <a:r>
              <a:rPr lang="en-US" altLang="zh-CN" dirty="0" smtClean="0"/>
              <a:t>Graphic </a:t>
            </a:r>
            <a:r>
              <a:rPr lang="en-US" altLang="zh-CN" dirty="0"/>
              <a:t>and callouts define the ETL process.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zh-CN"/>
              <a:t>Oracle BI Applications 7.9: Develop a Data Warehouse   </a:t>
            </a:r>
            <a:r>
              <a:rPr lang="en-US" altLang="zh-CN">
                <a:solidFill>
                  <a:schemeClr val="tx1"/>
                </a:solidFill>
              </a:rPr>
              <a:t>5 - </a:t>
            </a:r>
            <a:fld id="{C947D4B8-BEDA-49A3-AEED-CE7CB94E3802}" type="slidenum">
              <a:rPr lang="en-US" altLang="zh-CN">
                <a:solidFill>
                  <a:schemeClr val="tx1"/>
                </a:solidFill>
              </a:rPr>
              <a:pPr/>
              <a:t>15</a:t>
            </a:fld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123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7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ETL Processing: Overview</a:t>
            </a:r>
          </a:p>
          <a:p>
            <a:pPr lvl="1"/>
            <a:r>
              <a:rPr lang="en-US" altLang="zh-CN" dirty="0"/>
              <a:t>The main point to note here is that ETL is a parallel </a:t>
            </a:r>
            <a:r>
              <a:rPr lang="en-US" altLang="zh-CN" dirty="0" smtClean="0"/>
              <a:t>process</a:t>
            </a:r>
            <a:r>
              <a:rPr lang="zh-CN" altLang="en-US" dirty="0" smtClean="0"/>
              <a:t>。</a:t>
            </a:r>
            <a:r>
              <a:rPr lang="en-US" altLang="zh-CN" dirty="0" smtClean="0"/>
              <a:t>Graphic </a:t>
            </a:r>
            <a:r>
              <a:rPr lang="en-US" altLang="zh-CN" dirty="0"/>
              <a:t>and callouts define the ETL process.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zh-CN"/>
              <a:t>Oracle BI Applications 7.9: Develop a Data Warehouse   </a:t>
            </a:r>
            <a:r>
              <a:rPr lang="en-US" altLang="zh-CN">
                <a:solidFill>
                  <a:schemeClr val="tx1"/>
                </a:solidFill>
              </a:rPr>
              <a:t>5 - </a:t>
            </a:r>
            <a:fld id="{C947D4B8-BEDA-49A3-AEED-CE7CB94E3802}" type="slidenum">
              <a:rPr lang="en-US" altLang="zh-CN">
                <a:solidFill>
                  <a:schemeClr val="tx1"/>
                </a:solidFill>
              </a:rPr>
              <a:pPr/>
              <a:t>16</a:t>
            </a:fld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123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7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ETL Processing: Overview</a:t>
            </a:r>
          </a:p>
          <a:p>
            <a:pPr lvl="1"/>
            <a:r>
              <a:rPr lang="en-US" altLang="zh-CN" dirty="0"/>
              <a:t>The main point to note here is that ETL is a parallel </a:t>
            </a:r>
            <a:r>
              <a:rPr lang="en-US" altLang="zh-CN" dirty="0" smtClean="0"/>
              <a:t>process</a:t>
            </a:r>
            <a:r>
              <a:rPr lang="zh-CN" altLang="en-US" dirty="0" smtClean="0"/>
              <a:t>。</a:t>
            </a:r>
            <a:r>
              <a:rPr lang="en-US" altLang="zh-CN" dirty="0" smtClean="0"/>
              <a:t>Graphic </a:t>
            </a:r>
            <a:r>
              <a:rPr lang="en-US" altLang="zh-CN" dirty="0"/>
              <a:t>and callouts define the ETL process.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zh-CN"/>
              <a:t>Oracle BI Applications 7.9: Develop a Data Warehouse   </a:t>
            </a:r>
            <a:r>
              <a:rPr lang="en-US" altLang="zh-CN">
                <a:solidFill>
                  <a:schemeClr val="tx1"/>
                </a:solidFill>
              </a:rPr>
              <a:t>5 - </a:t>
            </a:r>
            <a:fld id="{C947D4B8-BEDA-49A3-AEED-CE7CB94E3802}" type="slidenum">
              <a:rPr lang="en-US" altLang="zh-CN">
                <a:solidFill>
                  <a:schemeClr val="tx1"/>
                </a:solidFill>
              </a:rPr>
              <a:pPr/>
              <a:t>17</a:t>
            </a:fld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123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7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ETL Processing: Overview</a:t>
            </a:r>
          </a:p>
          <a:p>
            <a:pPr lvl="1"/>
            <a:r>
              <a:rPr lang="en-US" altLang="zh-CN" dirty="0"/>
              <a:t>The main point to note here is that ETL is a parallel </a:t>
            </a:r>
            <a:r>
              <a:rPr lang="en-US" altLang="zh-CN" dirty="0" smtClean="0"/>
              <a:t>process</a:t>
            </a:r>
            <a:r>
              <a:rPr lang="zh-CN" altLang="en-US" dirty="0" smtClean="0"/>
              <a:t>。</a:t>
            </a:r>
            <a:r>
              <a:rPr lang="en-US" altLang="zh-CN" dirty="0" smtClean="0"/>
              <a:t>Graphic </a:t>
            </a:r>
            <a:r>
              <a:rPr lang="en-US" altLang="zh-CN" dirty="0"/>
              <a:t>and callouts define the ETL process.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zh-CN"/>
              <a:t>Oracle BI Applications 7.9: Develop a Data Warehouse   </a:t>
            </a:r>
            <a:r>
              <a:rPr lang="en-US" altLang="zh-CN">
                <a:solidFill>
                  <a:schemeClr val="tx1"/>
                </a:solidFill>
              </a:rPr>
              <a:t>5 - </a:t>
            </a:r>
            <a:fld id="{C947D4B8-BEDA-49A3-AEED-CE7CB94E3802}" type="slidenum">
              <a:rPr lang="en-US" altLang="zh-CN">
                <a:solidFill>
                  <a:schemeClr val="tx1"/>
                </a:solidFill>
              </a:rPr>
              <a:pPr/>
              <a:t>18</a:t>
            </a:fld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123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7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ETL Processing: Overview</a:t>
            </a:r>
          </a:p>
          <a:p>
            <a:pPr lvl="1"/>
            <a:r>
              <a:rPr lang="en-US" altLang="zh-CN" dirty="0"/>
              <a:t>The main point to note here is that ETL is a parallel </a:t>
            </a:r>
            <a:r>
              <a:rPr lang="en-US" altLang="zh-CN" dirty="0" smtClean="0"/>
              <a:t>process</a:t>
            </a:r>
            <a:r>
              <a:rPr lang="zh-CN" altLang="en-US" dirty="0" smtClean="0"/>
              <a:t>。</a:t>
            </a:r>
            <a:r>
              <a:rPr lang="en-US" altLang="zh-CN" dirty="0" smtClean="0"/>
              <a:t>Graphic </a:t>
            </a:r>
            <a:r>
              <a:rPr lang="en-US" altLang="zh-CN" dirty="0"/>
              <a:t>and callouts define the ETL process.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zh-CN"/>
              <a:t>Oracle BI Applications 7.9: Develop a Data Warehouse   </a:t>
            </a:r>
            <a:r>
              <a:rPr lang="en-US" altLang="zh-CN">
                <a:solidFill>
                  <a:schemeClr val="tx1"/>
                </a:solidFill>
              </a:rPr>
              <a:t>5 - </a:t>
            </a:r>
            <a:fld id="{C947D4B8-BEDA-49A3-AEED-CE7CB94E3802}" type="slidenum">
              <a:rPr lang="en-US" altLang="zh-CN">
                <a:solidFill>
                  <a:schemeClr val="tx1"/>
                </a:solidFill>
              </a:rPr>
              <a:pPr/>
              <a:t>19</a:t>
            </a:fld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123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7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ETL Processing: Overview</a:t>
            </a:r>
          </a:p>
          <a:p>
            <a:pPr lvl="1"/>
            <a:r>
              <a:rPr lang="en-US" altLang="zh-CN" dirty="0"/>
              <a:t>The main point to note here is that ETL is a parallel </a:t>
            </a:r>
            <a:r>
              <a:rPr lang="en-US" altLang="zh-CN" dirty="0" smtClean="0"/>
              <a:t>process</a:t>
            </a:r>
            <a:r>
              <a:rPr lang="zh-CN" altLang="en-US" dirty="0" smtClean="0"/>
              <a:t>。</a:t>
            </a:r>
            <a:r>
              <a:rPr lang="en-US" altLang="zh-CN" dirty="0" smtClean="0"/>
              <a:t>Graphic </a:t>
            </a:r>
            <a:r>
              <a:rPr lang="en-US" altLang="zh-CN" dirty="0"/>
              <a:t>and callouts define the ETL process.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zh-CN"/>
              <a:t>Oracle BI Applications 7.9: Develop a Data Warehouse   </a:t>
            </a:r>
            <a:r>
              <a:rPr lang="en-US" altLang="zh-CN">
                <a:solidFill>
                  <a:schemeClr val="tx1"/>
                </a:solidFill>
              </a:rPr>
              <a:t>5 - </a:t>
            </a:r>
            <a:fld id="{C947D4B8-BEDA-49A3-AEED-CE7CB94E3802}" type="slidenum">
              <a:rPr lang="en-US" altLang="zh-CN">
                <a:solidFill>
                  <a:schemeClr val="tx1"/>
                </a:solidFill>
              </a:rPr>
              <a:pPr/>
              <a:t>2</a:t>
            </a:fld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123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7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ETL Processing: Overview</a:t>
            </a:r>
          </a:p>
          <a:p>
            <a:pPr lvl="1"/>
            <a:r>
              <a:rPr lang="en-US" altLang="zh-CN" dirty="0"/>
              <a:t>The main point to note here is that ETL is a parallel </a:t>
            </a:r>
            <a:r>
              <a:rPr lang="en-US" altLang="zh-CN" dirty="0" smtClean="0"/>
              <a:t>process</a:t>
            </a:r>
            <a:r>
              <a:rPr lang="zh-CN" altLang="en-US" dirty="0" smtClean="0"/>
              <a:t>。</a:t>
            </a:r>
            <a:r>
              <a:rPr lang="en-US" altLang="zh-CN" dirty="0" smtClean="0"/>
              <a:t>Graphic </a:t>
            </a:r>
            <a:r>
              <a:rPr lang="en-US" altLang="zh-CN" dirty="0"/>
              <a:t>and callouts define the ETL process.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zh-CN"/>
              <a:t>Oracle BI Applications 7.9: Develop a Data Warehouse   </a:t>
            </a:r>
            <a:r>
              <a:rPr lang="en-US" altLang="zh-CN">
                <a:solidFill>
                  <a:schemeClr val="tx1"/>
                </a:solidFill>
              </a:rPr>
              <a:t>5 - </a:t>
            </a:r>
            <a:fld id="{C947D4B8-BEDA-49A3-AEED-CE7CB94E3802}" type="slidenum">
              <a:rPr lang="en-US" altLang="zh-CN">
                <a:solidFill>
                  <a:schemeClr val="tx1"/>
                </a:solidFill>
              </a:rPr>
              <a:pPr/>
              <a:t>20</a:t>
            </a:fld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123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7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ETL Processing: Overview</a:t>
            </a:r>
          </a:p>
          <a:p>
            <a:pPr lvl="1"/>
            <a:r>
              <a:rPr lang="en-US" altLang="zh-CN" dirty="0"/>
              <a:t>The main point to note here is that ETL is a parallel </a:t>
            </a:r>
            <a:r>
              <a:rPr lang="en-US" altLang="zh-CN" dirty="0" smtClean="0"/>
              <a:t>process</a:t>
            </a:r>
            <a:r>
              <a:rPr lang="zh-CN" altLang="en-US" dirty="0" smtClean="0"/>
              <a:t>。</a:t>
            </a:r>
            <a:r>
              <a:rPr lang="en-US" altLang="zh-CN" dirty="0" smtClean="0"/>
              <a:t>Graphic </a:t>
            </a:r>
            <a:r>
              <a:rPr lang="en-US" altLang="zh-CN" dirty="0"/>
              <a:t>and callouts define the ETL process.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zh-CN"/>
              <a:t>Oracle BI Applications 7.9: Develop a Data Warehouse   </a:t>
            </a:r>
            <a:r>
              <a:rPr lang="en-US" altLang="zh-CN">
                <a:solidFill>
                  <a:schemeClr val="tx1"/>
                </a:solidFill>
              </a:rPr>
              <a:t>5 - </a:t>
            </a:r>
            <a:fld id="{C947D4B8-BEDA-49A3-AEED-CE7CB94E3802}" type="slidenum">
              <a:rPr lang="en-US" altLang="zh-CN">
                <a:solidFill>
                  <a:schemeClr val="tx1"/>
                </a:solidFill>
              </a:rPr>
              <a:pPr/>
              <a:t>21</a:t>
            </a:fld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123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7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ETL Processing: Overview</a:t>
            </a:r>
          </a:p>
          <a:p>
            <a:pPr lvl="1"/>
            <a:r>
              <a:rPr lang="en-US" altLang="zh-CN" dirty="0"/>
              <a:t>The main point to note here is that ETL is a parallel </a:t>
            </a:r>
            <a:r>
              <a:rPr lang="en-US" altLang="zh-CN" dirty="0" smtClean="0"/>
              <a:t>process</a:t>
            </a:r>
            <a:r>
              <a:rPr lang="zh-CN" altLang="en-US" dirty="0" smtClean="0"/>
              <a:t>。</a:t>
            </a:r>
            <a:r>
              <a:rPr lang="en-US" altLang="zh-CN" dirty="0" smtClean="0"/>
              <a:t>Graphic </a:t>
            </a:r>
            <a:r>
              <a:rPr lang="en-US" altLang="zh-CN" dirty="0"/>
              <a:t>and callouts define the ETL process.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zh-CN"/>
              <a:t>Oracle BI Applications 7.9: Develop a Data Warehouse   </a:t>
            </a:r>
            <a:r>
              <a:rPr lang="en-US" altLang="zh-CN">
                <a:solidFill>
                  <a:schemeClr val="tx1"/>
                </a:solidFill>
              </a:rPr>
              <a:t>5 - </a:t>
            </a:r>
            <a:fld id="{C947D4B8-BEDA-49A3-AEED-CE7CB94E3802}" type="slidenum">
              <a:rPr lang="en-US" altLang="zh-CN">
                <a:solidFill>
                  <a:schemeClr val="tx1"/>
                </a:solidFill>
              </a:rPr>
              <a:pPr/>
              <a:t>22</a:t>
            </a:fld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123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7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ETL Processing: Overview</a:t>
            </a:r>
          </a:p>
          <a:p>
            <a:pPr lvl="1"/>
            <a:r>
              <a:rPr lang="en-US" altLang="zh-CN" dirty="0"/>
              <a:t>The main point to note here is that ETL is a parallel </a:t>
            </a:r>
            <a:r>
              <a:rPr lang="en-US" altLang="zh-CN" dirty="0" smtClean="0"/>
              <a:t>process</a:t>
            </a:r>
            <a:r>
              <a:rPr lang="zh-CN" altLang="en-US" dirty="0" smtClean="0"/>
              <a:t>。</a:t>
            </a:r>
            <a:r>
              <a:rPr lang="en-US" altLang="zh-CN" dirty="0" smtClean="0"/>
              <a:t>Graphic </a:t>
            </a:r>
            <a:r>
              <a:rPr lang="en-US" altLang="zh-CN" dirty="0"/>
              <a:t>and callouts define the ETL process.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zh-CN"/>
              <a:t>Oracle BI Applications 7.9: Develop a Data Warehouse   </a:t>
            </a:r>
            <a:r>
              <a:rPr lang="en-US" altLang="zh-CN">
                <a:solidFill>
                  <a:schemeClr val="tx1"/>
                </a:solidFill>
              </a:rPr>
              <a:t>5 - </a:t>
            </a:r>
            <a:fld id="{C947D4B8-BEDA-49A3-AEED-CE7CB94E3802}" type="slidenum">
              <a:rPr lang="en-US" altLang="zh-CN">
                <a:solidFill>
                  <a:schemeClr val="tx1"/>
                </a:solidFill>
              </a:rPr>
              <a:pPr/>
              <a:t>23</a:t>
            </a:fld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123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7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ETL Processing: Overview</a:t>
            </a:r>
          </a:p>
          <a:p>
            <a:pPr lvl="1"/>
            <a:r>
              <a:rPr lang="en-US" altLang="zh-CN" dirty="0"/>
              <a:t>The main point to note here is that ETL is a parallel </a:t>
            </a:r>
            <a:r>
              <a:rPr lang="en-US" altLang="zh-CN" dirty="0" smtClean="0"/>
              <a:t>process</a:t>
            </a:r>
            <a:r>
              <a:rPr lang="zh-CN" altLang="en-US" dirty="0" smtClean="0"/>
              <a:t>。</a:t>
            </a:r>
            <a:r>
              <a:rPr lang="en-US" altLang="zh-CN" dirty="0" smtClean="0"/>
              <a:t>Graphic </a:t>
            </a:r>
            <a:r>
              <a:rPr lang="en-US" altLang="zh-CN" dirty="0"/>
              <a:t>and callouts define the ETL process.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zh-CN"/>
              <a:t>Oracle BI Applications 7.9: Develop a Data Warehouse   </a:t>
            </a:r>
            <a:r>
              <a:rPr lang="en-US" altLang="zh-CN">
                <a:solidFill>
                  <a:schemeClr val="tx1"/>
                </a:solidFill>
              </a:rPr>
              <a:t>5 - </a:t>
            </a:r>
            <a:fld id="{C947D4B8-BEDA-49A3-AEED-CE7CB94E3802}" type="slidenum">
              <a:rPr lang="en-US" altLang="zh-CN">
                <a:solidFill>
                  <a:schemeClr val="tx1"/>
                </a:solidFill>
              </a:rPr>
              <a:pPr/>
              <a:t>24</a:t>
            </a:fld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123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7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ETL Processing: Overview</a:t>
            </a:r>
          </a:p>
          <a:p>
            <a:pPr lvl="1"/>
            <a:r>
              <a:rPr lang="en-US" altLang="zh-CN" dirty="0"/>
              <a:t>The main point to note here is that ETL is a parallel </a:t>
            </a:r>
            <a:r>
              <a:rPr lang="en-US" altLang="zh-CN" dirty="0" smtClean="0"/>
              <a:t>process</a:t>
            </a:r>
            <a:r>
              <a:rPr lang="zh-CN" altLang="en-US" dirty="0" smtClean="0"/>
              <a:t>。</a:t>
            </a:r>
            <a:r>
              <a:rPr lang="en-US" altLang="zh-CN" dirty="0" smtClean="0"/>
              <a:t>Graphic </a:t>
            </a:r>
            <a:r>
              <a:rPr lang="en-US" altLang="zh-CN" dirty="0"/>
              <a:t>and callouts define the ETL process.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zh-CN"/>
              <a:t>Oracle BI Applications 7.9: Develop a Data Warehouse   </a:t>
            </a:r>
            <a:r>
              <a:rPr lang="en-US" altLang="zh-CN">
                <a:solidFill>
                  <a:schemeClr val="tx1"/>
                </a:solidFill>
              </a:rPr>
              <a:t>5 - </a:t>
            </a:r>
            <a:fld id="{C947D4B8-BEDA-49A3-AEED-CE7CB94E3802}" type="slidenum">
              <a:rPr lang="en-US" altLang="zh-CN">
                <a:solidFill>
                  <a:schemeClr val="tx1"/>
                </a:solidFill>
              </a:rPr>
              <a:pPr/>
              <a:t>25</a:t>
            </a:fld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123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7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ETL Processing: Overview</a:t>
            </a:r>
          </a:p>
          <a:p>
            <a:pPr lvl="1"/>
            <a:r>
              <a:rPr lang="en-US" altLang="zh-CN" dirty="0"/>
              <a:t>The main point to note here is that ETL is a parallel </a:t>
            </a:r>
            <a:r>
              <a:rPr lang="en-US" altLang="zh-CN" dirty="0" smtClean="0"/>
              <a:t>process</a:t>
            </a:r>
            <a:r>
              <a:rPr lang="zh-CN" altLang="en-US" dirty="0" smtClean="0"/>
              <a:t>。</a:t>
            </a:r>
            <a:r>
              <a:rPr lang="en-US" altLang="zh-CN" dirty="0" smtClean="0"/>
              <a:t>Graphic </a:t>
            </a:r>
            <a:r>
              <a:rPr lang="en-US" altLang="zh-CN" dirty="0"/>
              <a:t>and callouts define the ETL process.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zh-CN"/>
              <a:t>Oracle BI Applications 7.9: Develop a Data Warehouse   </a:t>
            </a:r>
            <a:r>
              <a:rPr lang="en-US" altLang="zh-CN">
                <a:solidFill>
                  <a:schemeClr val="tx1"/>
                </a:solidFill>
              </a:rPr>
              <a:t>5 - </a:t>
            </a:r>
            <a:fld id="{C947D4B8-BEDA-49A3-AEED-CE7CB94E3802}" type="slidenum">
              <a:rPr lang="en-US" altLang="zh-CN">
                <a:solidFill>
                  <a:schemeClr val="tx1"/>
                </a:solidFill>
              </a:rPr>
              <a:pPr/>
              <a:t>26</a:t>
            </a:fld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123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7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ETL Processing: Overview</a:t>
            </a:r>
          </a:p>
          <a:p>
            <a:pPr lvl="1"/>
            <a:r>
              <a:rPr lang="en-US" altLang="zh-CN" dirty="0"/>
              <a:t>The main point to note here is that ETL is a parallel </a:t>
            </a:r>
            <a:r>
              <a:rPr lang="en-US" altLang="zh-CN" dirty="0" smtClean="0"/>
              <a:t>process</a:t>
            </a:r>
            <a:r>
              <a:rPr lang="zh-CN" altLang="en-US" dirty="0" smtClean="0"/>
              <a:t>。</a:t>
            </a:r>
            <a:r>
              <a:rPr lang="en-US" altLang="zh-CN" dirty="0" smtClean="0"/>
              <a:t>Graphic </a:t>
            </a:r>
            <a:r>
              <a:rPr lang="en-US" altLang="zh-CN" dirty="0"/>
              <a:t>and callouts define the ETL process.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zh-CN"/>
              <a:t>Oracle BI Applications 7.9: Develop a Data Warehouse   </a:t>
            </a:r>
            <a:r>
              <a:rPr lang="en-US" altLang="zh-CN">
                <a:solidFill>
                  <a:schemeClr val="tx1"/>
                </a:solidFill>
              </a:rPr>
              <a:t>5 - </a:t>
            </a:r>
            <a:fld id="{C947D4B8-BEDA-49A3-AEED-CE7CB94E3802}" type="slidenum">
              <a:rPr lang="en-US" altLang="zh-CN">
                <a:solidFill>
                  <a:schemeClr val="tx1"/>
                </a:solidFill>
              </a:rPr>
              <a:pPr/>
              <a:t>27</a:t>
            </a:fld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123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7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ETL Processing: Overview</a:t>
            </a:r>
          </a:p>
          <a:p>
            <a:pPr lvl="1"/>
            <a:r>
              <a:rPr lang="en-US" altLang="zh-CN" dirty="0"/>
              <a:t>The main point to note here is that ETL is a parallel </a:t>
            </a:r>
            <a:r>
              <a:rPr lang="en-US" altLang="zh-CN" dirty="0" smtClean="0"/>
              <a:t>process</a:t>
            </a:r>
            <a:r>
              <a:rPr lang="zh-CN" altLang="en-US" dirty="0" smtClean="0"/>
              <a:t>。</a:t>
            </a:r>
            <a:r>
              <a:rPr lang="en-US" altLang="zh-CN" dirty="0" smtClean="0"/>
              <a:t>Graphic </a:t>
            </a:r>
            <a:r>
              <a:rPr lang="en-US" altLang="zh-CN" dirty="0"/>
              <a:t>and callouts define the ETL process.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zh-CN"/>
              <a:t>Oracle BI Applications 7.9: Develop a Data Warehouse   </a:t>
            </a:r>
            <a:r>
              <a:rPr lang="en-US" altLang="zh-CN">
                <a:solidFill>
                  <a:schemeClr val="tx1"/>
                </a:solidFill>
              </a:rPr>
              <a:t>5 - </a:t>
            </a:r>
            <a:fld id="{C947D4B8-BEDA-49A3-AEED-CE7CB94E3802}" type="slidenum">
              <a:rPr lang="en-US" altLang="zh-CN">
                <a:solidFill>
                  <a:schemeClr val="tx1"/>
                </a:solidFill>
              </a:rPr>
              <a:pPr/>
              <a:t>28</a:t>
            </a:fld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123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7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ETL Processing: Overview</a:t>
            </a:r>
          </a:p>
          <a:p>
            <a:pPr lvl="1"/>
            <a:r>
              <a:rPr lang="en-US" altLang="zh-CN" dirty="0"/>
              <a:t>The main point to note here is that ETL is a parallel </a:t>
            </a:r>
            <a:r>
              <a:rPr lang="en-US" altLang="zh-CN" dirty="0" smtClean="0"/>
              <a:t>process</a:t>
            </a:r>
            <a:r>
              <a:rPr lang="zh-CN" altLang="en-US" dirty="0" smtClean="0"/>
              <a:t>。</a:t>
            </a:r>
            <a:r>
              <a:rPr lang="en-US" altLang="zh-CN" dirty="0" smtClean="0"/>
              <a:t>Graphic </a:t>
            </a:r>
            <a:r>
              <a:rPr lang="en-US" altLang="zh-CN" dirty="0"/>
              <a:t>and callouts define the ETL process.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zh-CN"/>
              <a:t>Oracle BI Applications 7.9: Develop a Data Warehouse   </a:t>
            </a:r>
            <a:r>
              <a:rPr lang="en-US" altLang="zh-CN">
                <a:solidFill>
                  <a:schemeClr val="tx1"/>
                </a:solidFill>
              </a:rPr>
              <a:t>5 - </a:t>
            </a:r>
            <a:fld id="{C947D4B8-BEDA-49A3-AEED-CE7CB94E3802}" type="slidenum">
              <a:rPr lang="en-US" altLang="zh-CN">
                <a:solidFill>
                  <a:schemeClr val="tx1"/>
                </a:solidFill>
              </a:rPr>
              <a:pPr/>
              <a:t>29</a:t>
            </a:fld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123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7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ETL Processing: Overview</a:t>
            </a:r>
          </a:p>
          <a:p>
            <a:pPr lvl="1"/>
            <a:r>
              <a:rPr lang="en-US" altLang="zh-CN" dirty="0"/>
              <a:t>The main point to note here is that ETL is a parallel </a:t>
            </a:r>
            <a:r>
              <a:rPr lang="en-US" altLang="zh-CN" dirty="0" smtClean="0"/>
              <a:t>process</a:t>
            </a:r>
            <a:r>
              <a:rPr lang="zh-CN" altLang="en-US" dirty="0" smtClean="0"/>
              <a:t>。</a:t>
            </a:r>
            <a:r>
              <a:rPr lang="en-US" altLang="zh-CN" dirty="0" smtClean="0"/>
              <a:t>Graphic </a:t>
            </a:r>
            <a:r>
              <a:rPr lang="en-US" altLang="zh-CN" dirty="0"/>
              <a:t>and callouts define the ETL process.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zh-CN"/>
              <a:t>Oracle BI Applications 7.9: Develop a Data Warehouse   </a:t>
            </a:r>
            <a:r>
              <a:rPr lang="en-US" altLang="zh-CN">
                <a:solidFill>
                  <a:schemeClr val="tx1"/>
                </a:solidFill>
              </a:rPr>
              <a:t>5 - </a:t>
            </a:r>
            <a:fld id="{C947D4B8-BEDA-49A3-AEED-CE7CB94E3802}" type="slidenum">
              <a:rPr lang="en-US" altLang="zh-CN">
                <a:solidFill>
                  <a:schemeClr val="tx1"/>
                </a:solidFill>
              </a:rPr>
              <a:pPr/>
              <a:t>3</a:t>
            </a:fld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123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7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ETL Processing: Overview</a:t>
            </a:r>
          </a:p>
          <a:p>
            <a:pPr lvl="1"/>
            <a:r>
              <a:rPr lang="en-US" altLang="zh-CN" dirty="0"/>
              <a:t>The main point to note here is that ETL is a parallel </a:t>
            </a:r>
            <a:r>
              <a:rPr lang="en-US" altLang="zh-CN" dirty="0" smtClean="0"/>
              <a:t>process</a:t>
            </a:r>
            <a:r>
              <a:rPr lang="zh-CN" altLang="en-US" dirty="0" smtClean="0"/>
              <a:t>。</a:t>
            </a:r>
            <a:r>
              <a:rPr lang="en-US" altLang="zh-CN" dirty="0" smtClean="0"/>
              <a:t>Graphic </a:t>
            </a:r>
            <a:r>
              <a:rPr lang="en-US" altLang="zh-CN" dirty="0"/>
              <a:t>and callouts define the ETL process.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zh-CN"/>
              <a:t>Oracle BI Applications 7.9: Develop a Data Warehouse   </a:t>
            </a:r>
            <a:r>
              <a:rPr lang="en-US" altLang="zh-CN">
                <a:solidFill>
                  <a:schemeClr val="tx1"/>
                </a:solidFill>
              </a:rPr>
              <a:t>5 - </a:t>
            </a:r>
            <a:fld id="{C947D4B8-BEDA-49A3-AEED-CE7CB94E3802}" type="slidenum">
              <a:rPr lang="en-US" altLang="zh-CN">
                <a:solidFill>
                  <a:schemeClr val="tx1"/>
                </a:solidFill>
              </a:rPr>
              <a:pPr/>
              <a:t>30</a:t>
            </a:fld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123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7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ETL Processing: Overview</a:t>
            </a:r>
          </a:p>
          <a:p>
            <a:pPr lvl="1"/>
            <a:r>
              <a:rPr lang="en-US" altLang="zh-CN" dirty="0"/>
              <a:t>The main point to note here is that ETL is a parallel </a:t>
            </a:r>
            <a:r>
              <a:rPr lang="en-US" altLang="zh-CN" dirty="0" smtClean="0"/>
              <a:t>process</a:t>
            </a:r>
            <a:r>
              <a:rPr lang="zh-CN" altLang="en-US" dirty="0" smtClean="0"/>
              <a:t>。</a:t>
            </a:r>
            <a:r>
              <a:rPr lang="en-US" altLang="zh-CN" dirty="0" smtClean="0"/>
              <a:t>Graphic </a:t>
            </a:r>
            <a:r>
              <a:rPr lang="en-US" altLang="zh-CN" dirty="0"/>
              <a:t>and callouts define the ETL process.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zh-CN"/>
              <a:t>Oracle BI Applications 7.9: Develop a Data Warehouse   </a:t>
            </a:r>
            <a:r>
              <a:rPr lang="en-US" altLang="zh-CN">
                <a:solidFill>
                  <a:schemeClr val="tx1"/>
                </a:solidFill>
              </a:rPr>
              <a:t>5 - </a:t>
            </a:r>
            <a:fld id="{C947D4B8-BEDA-49A3-AEED-CE7CB94E3802}" type="slidenum">
              <a:rPr lang="en-US" altLang="zh-CN">
                <a:solidFill>
                  <a:schemeClr val="tx1"/>
                </a:solidFill>
              </a:rPr>
              <a:pPr/>
              <a:t>31</a:t>
            </a:fld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123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7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ETL Processing: Overview</a:t>
            </a:r>
          </a:p>
          <a:p>
            <a:pPr lvl="1"/>
            <a:r>
              <a:rPr lang="en-US" altLang="zh-CN" dirty="0"/>
              <a:t>The main point to note here is that ETL is a parallel </a:t>
            </a:r>
            <a:r>
              <a:rPr lang="en-US" altLang="zh-CN" dirty="0" smtClean="0"/>
              <a:t>process</a:t>
            </a:r>
            <a:r>
              <a:rPr lang="zh-CN" altLang="en-US" dirty="0" smtClean="0"/>
              <a:t>。</a:t>
            </a:r>
            <a:r>
              <a:rPr lang="en-US" altLang="zh-CN" dirty="0" smtClean="0"/>
              <a:t>Graphic </a:t>
            </a:r>
            <a:r>
              <a:rPr lang="en-US" altLang="zh-CN" dirty="0"/>
              <a:t>and callouts define the ETL process.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zh-CN"/>
              <a:t>Oracle BI Applications 7.9: Develop a Data Warehouse   </a:t>
            </a:r>
            <a:r>
              <a:rPr lang="en-US" altLang="zh-CN">
                <a:solidFill>
                  <a:schemeClr val="tx1"/>
                </a:solidFill>
              </a:rPr>
              <a:t>5 - </a:t>
            </a:r>
            <a:fld id="{C947D4B8-BEDA-49A3-AEED-CE7CB94E3802}" type="slidenum">
              <a:rPr lang="en-US" altLang="zh-CN">
                <a:solidFill>
                  <a:schemeClr val="tx1"/>
                </a:solidFill>
              </a:rPr>
              <a:pPr/>
              <a:t>32</a:t>
            </a:fld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123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7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ETL Processing: Overview</a:t>
            </a:r>
          </a:p>
          <a:p>
            <a:pPr lvl="1"/>
            <a:r>
              <a:rPr lang="en-US" altLang="zh-CN" dirty="0"/>
              <a:t>The main point to note here is that ETL is a parallel </a:t>
            </a:r>
            <a:r>
              <a:rPr lang="en-US" altLang="zh-CN" dirty="0" smtClean="0"/>
              <a:t>process</a:t>
            </a:r>
            <a:r>
              <a:rPr lang="zh-CN" altLang="en-US" dirty="0" smtClean="0"/>
              <a:t>。</a:t>
            </a:r>
            <a:r>
              <a:rPr lang="en-US" altLang="zh-CN" dirty="0" smtClean="0"/>
              <a:t>Graphic </a:t>
            </a:r>
            <a:r>
              <a:rPr lang="en-US" altLang="zh-CN" dirty="0"/>
              <a:t>and callouts define the ETL process.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zh-CN"/>
              <a:t>Oracle BI Applications 7.9: Develop a Data Warehouse   </a:t>
            </a:r>
            <a:r>
              <a:rPr lang="en-US" altLang="zh-CN">
                <a:solidFill>
                  <a:schemeClr val="tx1"/>
                </a:solidFill>
              </a:rPr>
              <a:t>5 - </a:t>
            </a:r>
            <a:fld id="{C947D4B8-BEDA-49A3-AEED-CE7CB94E3802}" type="slidenum">
              <a:rPr lang="en-US" altLang="zh-CN">
                <a:solidFill>
                  <a:schemeClr val="tx1"/>
                </a:solidFill>
              </a:rPr>
              <a:pPr/>
              <a:t>33</a:t>
            </a:fld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123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7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ETL Processing: Overview</a:t>
            </a:r>
          </a:p>
          <a:p>
            <a:pPr lvl="1"/>
            <a:r>
              <a:rPr lang="en-US" altLang="zh-CN" dirty="0"/>
              <a:t>The main point to note here is that ETL is a parallel </a:t>
            </a:r>
            <a:r>
              <a:rPr lang="en-US" altLang="zh-CN" dirty="0" smtClean="0"/>
              <a:t>process</a:t>
            </a:r>
            <a:r>
              <a:rPr lang="zh-CN" altLang="en-US" dirty="0" smtClean="0"/>
              <a:t>。</a:t>
            </a:r>
            <a:r>
              <a:rPr lang="en-US" altLang="zh-CN" dirty="0" smtClean="0"/>
              <a:t>Graphic </a:t>
            </a:r>
            <a:r>
              <a:rPr lang="en-US" altLang="zh-CN" dirty="0"/>
              <a:t>and callouts define the ETL process.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zh-CN"/>
              <a:t>Oracle BI Applications 7.9: Develop a Data Warehouse   </a:t>
            </a:r>
            <a:r>
              <a:rPr lang="en-US" altLang="zh-CN">
                <a:solidFill>
                  <a:schemeClr val="tx1"/>
                </a:solidFill>
              </a:rPr>
              <a:t>5 - </a:t>
            </a:r>
            <a:fld id="{C947D4B8-BEDA-49A3-AEED-CE7CB94E3802}" type="slidenum">
              <a:rPr lang="en-US" altLang="zh-CN">
                <a:solidFill>
                  <a:schemeClr val="tx1"/>
                </a:solidFill>
              </a:rPr>
              <a:pPr/>
              <a:t>34</a:t>
            </a:fld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123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7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ETL Processing: Overview</a:t>
            </a:r>
          </a:p>
          <a:p>
            <a:pPr lvl="1"/>
            <a:r>
              <a:rPr lang="en-US" altLang="zh-CN" dirty="0"/>
              <a:t>The main point to note here is that ETL is a parallel </a:t>
            </a:r>
            <a:r>
              <a:rPr lang="en-US" altLang="zh-CN" dirty="0" smtClean="0"/>
              <a:t>process</a:t>
            </a:r>
            <a:r>
              <a:rPr lang="zh-CN" altLang="en-US" dirty="0" smtClean="0"/>
              <a:t>。</a:t>
            </a:r>
            <a:r>
              <a:rPr lang="en-US" altLang="zh-CN" dirty="0" smtClean="0"/>
              <a:t>Graphic </a:t>
            </a:r>
            <a:r>
              <a:rPr lang="en-US" altLang="zh-CN" dirty="0"/>
              <a:t>and callouts define the ETL process.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zh-CN"/>
              <a:t>Oracle BI Applications 7.9: Develop a Data Warehouse   </a:t>
            </a:r>
            <a:r>
              <a:rPr lang="en-US" altLang="zh-CN">
                <a:solidFill>
                  <a:schemeClr val="tx1"/>
                </a:solidFill>
              </a:rPr>
              <a:t>5 - </a:t>
            </a:r>
            <a:fld id="{C947D4B8-BEDA-49A3-AEED-CE7CB94E3802}" type="slidenum">
              <a:rPr lang="en-US" altLang="zh-CN">
                <a:solidFill>
                  <a:schemeClr val="tx1"/>
                </a:solidFill>
              </a:rPr>
              <a:pPr/>
              <a:t>35</a:t>
            </a:fld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123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7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ETL Processing: Overview</a:t>
            </a:r>
          </a:p>
          <a:p>
            <a:pPr lvl="1"/>
            <a:r>
              <a:rPr lang="en-US" altLang="zh-CN" dirty="0"/>
              <a:t>The main point to note here is that ETL is a parallel </a:t>
            </a:r>
            <a:r>
              <a:rPr lang="en-US" altLang="zh-CN" dirty="0" smtClean="0"/>
              <a:t>process</a:t>
            </a:r>
            <a:r>
              <a:rPr lang="zh-CN" altLang="en-US" dirty="0" smtClean="0"/>
              <a:t>。</a:t>
            </a:r>
            <a:r>
              <a:rPr lang="en-US" altLang="zh-CN" dirty="0" smtClean="0"/>
              <a:t>Graphic </a:t>
            </a:r>
            <a:r>
              <a:rPr lang="en-US" altLang="zh-CN" dirty="0"/>
              <a:t>and callouts define the ETL process.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zh-CN"/>
              <a:t>Oracle BI Applications 7.9: Develop a Data Warehouse   </a:t>
            </a:r>
            <a:r>
              <a:rPr lang="en-US" altLang="zh-CN">
                <a:solidFill>
                  <a:schemeClr val="tx1"/>
                </a:solidFill>
              </a:rPr>
              <a:t>5 - </a:t>
            </a:r>
            <a:fld id="{C947D4B8-BEDA-49A3-AEED-CE7CB94E3802}" type="slidenum">
              <a:rPr lang="en-US" altLang="zh-CN">
                <a:solidFill>
                  <a:schemeClr val="tx1"/>
                </a:solidFill>
              </a:rPr>
              <a:pPr/>
              <a:t>36</a:t>
            </a:fld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123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7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ETL Processing: Overview</a:t>
            </a:r>
          </a:p>
          <a:p>
            <a:pPr lvl="1"/>
            <a:r>
              <a:rPr lang="en-US" altLang="zh-CN" dirty="0"/>
              <a:t>The main point to note here is that ETL is a parallel </a:t>
            </a:r>
            <a:r>
              <a:rPr lang="en-US" altLang="zh-CN" dirty="0" smtClean="0"/>
              <a:t>process</a:t>
            </a:r>
            <a:r>
              <a:rPr lang="zh-CN" altLang="en-US" dirty="0" smtClean="0"/>
              <a:t>。</a:t>
            </a:r>
            <a:r>
              <a:rPr lang="en-US" altLang="zh-CN" dirty="0" smtClean="0"/>
              <a:t>Graphic </a:t>
            </a:r>
            <a:r>
              <a:rPr lang="en-US" altLang="zh-CN" dirty="0"/>
              <a:t>and callouts define the ETL process.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zh-CN"/>
              <a:t>Oracle BI Applications 7.9: Develop a Data Warehouse   </a:t>
            </a:r>
            <a:r>
              <a:rPr lang="en-US" altLang="zh-CN">
                <a:solidFill>
                  <a:schemeClr val="tx1"/>
                </a:solidFill>
              </a:rPr>
              <a:t>5 - </a:t>
            </a:r>
            <a:fld id="{C947D4B8-BEDA-49A3-AEED-CE7CB94E3802}" type="slidenum">
              <a:rPr lang="en-US" altLang="zh-CN">
                <a:solidFill>
                  <a:schemeClr val="tx1"/>
                </a:solidFill>
              </a:rPr>
              <a:pPr/>
              <a:t>4</a:t>
            </a:fld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123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7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ETL Processing: Overview</a:t>
            </a:r>
          </a:p>
          <a:p>
            <a:pPr lvl="1"/>
            <a:r>
              <a:rPr lang="en-US" altLang="zh-CN" dirty="0"/>
              <a:t>The main point to note here is that ETL is a parallel </a:t>
            </a:r>
            <a:r>
              <a:rPr lang="en-US" altLang="zh-CN" dirty="0" smtClean="0"/>
              <a:t>process</a:t>
            </a:r>
            <a:r>
              <a:rPr lang="zh-CN" altLang="en-US" dirty="0" smtClean="0"/>
              <a:t>。</a:t>
            </a:r>
            <a:r>
              <a:rPr lang="en-US" altLang="zh-CN" dirty="0" smtClean="0"/>
              <a:t>Graphic </a:t>
            </a:r>
            <a:r>
              <a:rPr lang="en-US" altLang="zh-CN" dirty="0"/>
              <a:t>and callouts define the ETL process.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zh-CN"/>
              <a:t>Oracle BI Applications 7.9: Develop a Data Warehouse   </a:t>
            </a:r>
            <a:r>
              <a:rPr lang="en-US" altLang="zh-CN">
                <a:solidFill>
                  <a:schemeClr val="tx1"/>
                </a:solidFill>
              </a:rPr>
              <a:t>5 - </a:t>
            </a:r>
            <a:fld id="{C947D4B8-BEDA-49A3-AEED-CE7CB94E3802}" type="slidenum">
              <a:rPr lang="en-US" altLang="zh-CN">
                <a:solidFill>
                  <a:schemeClr val="tx1"/>
                </a:solidFill>
              </a:rPr>
              <a:pPr/>
              <a:t>5</a:t>
            </a:fld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123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7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ETL Processing: Overview</a:t>
            </a:r>
          </a:p>
          <a:p>
            <a:pPr lvl="1"/>
            <a:r>
              <a:rPr lang="en-US" altLang="zh-CN" dirty="0"/>
              <a:t>The main point to note here is that ETL is a parallel </a:t>
            </a:r>
            <a:r>
              <a:rPr lang="en-US" altLang="zh-CN" dirty="0" smtClean="0"/>
              <a:t>process</a:t>
            </a:r>
            <a:r>
              <a:rPr lang="zh-CN" altLang="en-US" dirty="0" smtClean="0"/>
              <a:t>。</a:t>
            </a:r>
            <a:r>
              <a:rPr lang="en-US" altLang="zh-CN" dirty="0" smtClean="0"/>
              <a:t>Graphic </a:t>
            </a:r>
            <a:r>
              <a:rPr lang="en-US" altLang="zh-CN" dirty="0"/>
              <a:t>and callouts define the ETL process.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zh-CN"/>
              <a:t>Oracle BI Applications 7.9: Develop a Data Warehouse   </a:t>
            </a:r>
            <a:r>
              <a:rPr lang="en-US" altLang="zh-CN">
                <a:solidFill>
                  <a:schemeClr val="tx1"/>
                </a:solidFill>
              </a:rPr>
              <a:t>5 - </a:t>
            </a:r>
            <a:fld id="{C947D4B8-BEDA-49A3-AEED-CE7CB94E3802}" type="slidenum">
              <a:rPr lang="en-US" altLang="zh-CN">
                <a:solidFill>
                  <a:schemeClr val="tx1"/>
                </a:solidFill>
              </a:rPr>
              <a:pPr/>
              <a:t>6</a:t>
            </a:fld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123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7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ETL Processing: Overview</a:t>
            </a:r>
          </a:p>
          <a:p>
            <a:pPr lvl="1"/>
            <a:r>
              <a:rPr lang="en-US" altLang="zh-CN" dirty="0"/>
              <a:t>The main point to note here is that ETL is a parallel </a:t>
            </a:r>
            <a:r>
              <a:rPr lang="en-US" altLang="zh-CN" dirty="0" smtClean="0"/>
              <a:t>process</a:t>
            </a:r>
            <a:r>
              <a:rPr lang="zh-CN" altLang="en-US" dirty="0" smtClean="0"/>
              <a:t>。</a:t>
            </a:r>
            <a:r>
              <a:rPr lang="en-US" altLang="zh-CN" dirty="0" smtClean="0"/>
              <a:t>Graphic </a:t>
            </a:r>
            <a:r>
              <a:rPr lang="en-US" altLang="zh-CN" dirty="0"/>
              <a:t>and callouts define the ETL process.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zh-CN"/>
              <a:t>Oracle BI Applications 7.9: Develop a Data Warehouse   </a:t>
            </a:r>
            <a:r>
              <a:rPr lang="en-US" altLang="zh-CN">
                <a:solidFill>
                  <a:schemeClr val="tx1"/>
                </a:solidFill>
              </a:rPr>
              <a:t>5 - </a:t>
            </a:r>
            <a:fld id="{C947D4B8-BEDA-49A3-AEED-CE7CB94E3802}" type="slidenum">
              <a:rPr lang="en-US" altLang="zh-CN">
                <a:solidFill>
                  <a:schemeClr val="tx1"/>
                </a:solidFill>
              </a:rPr>
              <a:pPr/>
              <a:t>7</a:t>
            </a:fld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123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7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ETL Processing: Overview</a:t>
            </a:r>
          </a:p>
          <a:p>
            <a:pPr lvl="1"/>
            <a:r>
              <a:rPr lang="en-US" altLang="zh-CN" dirty="0"/>
              <a:t>The main point to note here is that ETL is a parallel </a:t>
            </a:r>
            <a:r>
              <a:rPr lang="en-US" altLang="zh-CN" dirty="0" smtClean="0"/>
              <a:t>process</a:t>
            </a:r>
            <a:r>
              <a:rPr lang="zh-CN" altLang="en-US" dirty="0" smtClean="0"/>
              <a:t>。</a:t>
            </a:r>
            <a:r>
              <a:rPr lang="en-US" altLang="zh-CN" dirty="0" smtClean="0"/>
              <a:t>Graphic </a:t>
            </a:r>
            <a:r>
              <a:rPr lang="en-US" altLang="zh-CN" dirty="0"/>
              <a:t>and callouts define the ETL process.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zh-CN"/>
              <a:t>Oracle BI Applications 7.9: Develop a Data Warehouse   </a:t>
            </a:r>
            <a:r>
              <a:rPr lang="en-US" altLang="zh-CN">
                <a:solidFill>
                  <a:schemeClr val="tx1"/>
                </a:solidFill>
              </a:rPr>
              <a:t>5 - </a:t>
            </a:r>
            <a:fld id="{C947D4B8-BEDA-49A3-AEED-CE7CB94E3802}" type="slidenum">
              <a:rPr lang="en-US" altLang="zh-CN">
                <a:solidFill>
                  <a:schemeClr val="tx1"/>
                </a:solidFill>
              </a:rPr>
              <a:pPr/>
              <a:t>8</a:t>
            </a:fld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123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7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ETL Processing: Overview</a:t>
            </a:r>
          </a:p>
          <a:p>
            <a:pPr lvl="1"/>
            <a:r>
              <a:rPr lang="en-US" altLang="zh-CN" dirty="0"/>
              <a:t>The main point to note here is that ETL is a parallel </a:t>
            </a:r>
            <a:r>
              <a:rPr lang="en-US" altLang="zh-CN" dirty="0" smtClean="0"/>
              <a:t>process</a:t>
            </a:r>
            <a:r>
              <a:rPr lang="zh-CN" altLang="en-US" dirty="0" smtClean="0"/>
              <a:t>。</a:t>
            </a:r>
            <a:r>
              <a:rPr lang="en-US" altLang="zh-CN" dirty="0" smtClean="0"/>
              <a:t>Graphic </a:t>
            </a:r>
            <a:r>
              <a:rPr lang="en-US" altLang="zh-CN" dirty="0"/>
              <a:t>and callouts define the ETL process.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zh-CN"/>
              <a:t>Oracle BI Applications 7.9: Develop a Data Warehouse   </a:t>
            </a:r>
            <a:r>
              <a:rPr lang="en-US" altLang="zh-CN">
                <a:solidFill>
                  <a:schemeClr val="tx1"/>
                </a:solidFill>
              </a:rPr>
              <a:t>5 - </a:t>
            </a:r>
            <a:fld id="{C947D4B8-BEDA-49A3-AEED-CE7CB94E3802}" type="slidenum">
              <a:rPr lang="en-US" altLang="zh-CN">
                <a:solidFill>
                  <a:schemeClr val="tx1"/>
                </a:solidFill>
              </a:rPr>
              <a:pPr/>
              <a:t>9</a:t>
            </a:fld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123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7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ETL Processing: Overview</a:t>
            </a:r>
          </a:p>
          <a:p>
            <a:pPr lvl="1"/>
            <a:r>
              <a:rPr lang="en-US" altLang="zh-CN" dirty="0"/>
              <a:t>The main point to note here is that ETL is a parallel </a:t>
            </a:r>
            <a:r>
              <a:rPr lang="en-US" altLang="zh-CN" dirty="0" smtClean="0"/>
              <a:t>process</a:t>
            </a:r>
            <a:r>
              <a:rPr lang="zh-CN" altLang="en-US" dirty="0" smtClean="0"/>
              <a:t>。</a:t>
            </a:r>
            <a:r>
              <a:rPr lang="en-US" altLang="zh-CN" dirty="0" smtClean="0"/>
              <a:t>Graphic </a:t>
            </a:r>
            <a:r>
              <a:rPr lang="en-US" altLang="zh-CN" dirty="0"/>
              <a:t>and callouts define the ETL process.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Line 4"/>
          <p:cNvSpPr>
            <a:spLocks noChangeShapeType="1"/>
          </p:cNvSpPr>
          <p:nvPr/>
        </p:nvSpPr>
        <p:spPr bwMode="auto">
          <a:xfrm flipV="1">
            <a:off x="274638" y="1050925"/>
            <a:ext cx="8594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9" name="Picture 2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" y="-27384"/>
            <a:ext cx="9144000" cy="280035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</p:pic>
      <p:pic>
        <p:nvPicPr>
          <p:cNvPr id="68642" name="Picture 66" descr="retail shopper image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638" y="3665538"/>
            <a:ext cx="8593137" cy="223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0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39700" y="2492896"/>
            <a:ext cx="8729663" cy="1147266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PPT</a:t>
            </a:r>
            <a:r>
              <a:rPr lang="zh-CN" altLang="en-US" dirty="0" smtClean="0"/>
              <a:t>标题，微软雅黑，</a:t>
            </a:r>
            <a:r>
              <a:rPr lang="en-US" altLang="zh-CN" dirty="0" smtClean="0"/>
              <a:t>36</a:t>
            </a:r>
            <a:r>
              <a:rPr lang="zh-CN" altLang="en-US" dirty="0" smtClean="0"/>
              <a:t>号</a:t>
            </a:r>
            <a:endParaRPr lang="en-US" altLang="zh-CN" dirty="0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black">
          <a:xfrm>
            <a:off x="7589838" y="6537325"/>
            <a:ext cx="13716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algn="r">
              <a:lnSpc>
                <a:spcPct val="100000"/>
              </a:lnSpc>
            </a:pPr>
            <a:r>
              <a:rPr lang="en-US" altLang="zh-CN" sz="800" dirty="0">
                <a:solidFill>
                  <a:schemeClr val="tx1"/>
                </a:solidFill>
                <a:ea typeface="宋体" charset="-122"/>
              </a:rPr>
              <a:t>© </a:t>
            </a:r>
            <a:r>
              <a:rPr lang="en-US" altLang="zh-CN" sz="800" dirty="0" smtClean="0">
                <a:solidFill>
                  <a:schemeClr val="tx1"/>
                </a:solidFill>
                <a:ea typeface="宋体" charset="-122"/>
              </a:rPr>
              <a:t>2012 </a:t>
            </a:r>
            <a:r>
              <a:rPr lang="en-US" altLang="zh-CN" sz="800" dirty="0">
                <a:solidFill>
                  <a:schemeClr val="tx1"/>
                </a:solidFill>
                <a:ea typeface="宋体" charset="-122"/>
              </a:rPr>
              <a:t>IBM Corporation</a:t>
            </a:r>
            <a:endParaRPr lang="en-US" altLang="zh-CN" sz="1800" dirty="0">
              <a:solidFill>
                <a:schemeClr val="tx1"/>
              </a:solidFill>
              <a:ea typeface="宋体" charset="-122"/>
            </a:endParaRP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274638" y="3665538"/>
            <a:ext cx="8594725" cy="2233612"/>
            <a:chOff x="160" y="2308"/>
            <a:chExt cx="5437" cy="1399"/>
          </a:xfrm>
        </p:grpSpPr>
        <p:sp>
          <p:nvSpPr>
            <p:cNvPr id="68630" name="Rectangle 22"/>
            <p:cNvSpPr>
              <a:spLocks noChangeArrowheads="1"/>
            </p:cNvSpPr>
            <p:nvPr/>
          </p:nvSpPr>
          <p:spPr bwMode="auto">
            <a:xfrm>
              <a:off x="160" y="2308"/>
              <a:ext cx="858" cy="288"/>
            </a:xfrm>
            <a:prstGeom prst="rect">
              <a:avLst/>
            </a:prstGeom>
            <a:solidFill>
              <a:srgbClr val="FEFFFE">
                <a:alpha val="49001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31" name="Rectangle 23"/>
            <p:cNvSpPr>
              <a:spLocks noChangeArrowheads="1"/>
            </p:cNvSpPr>
            <p:nvPr/>
          </p:nvSpPr>
          <p:spPr bwMode="auto">
            <a:xfrm>
              <a:off x="160" y="2862"/>
              <a:ext cx="858" cy="289"/>
            </a:xfrm>
            <a:prstGeom prst="rect">
              <a:avLst/>
            </a:prstGeom>
            <a:solidFill>
              <a:srgbClr val="FEFFFE">
                <a:alpha val="49001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32" name="Rectangle 24"/>
            <p:cNvSpPr>
              <a:spLocks noChangeArrowheads="1"/>
            </p:cNvSpPr>
            <p:nvPr/>
          </p:nvSpPr>
          <p:spPr bwMode="auto">
            <a:xfrm>
              <a:off x="160" y="3419"/>
              <a:ext cx="269" cy="288"/>
            </a:xfrm>
            <a:prstGeom prst="rect">
              <a:avLst/>
            </a:prstGeom>
            <a:solidFill>
              <a:srgbClr val="FEFFFE">
                <a:alpha val="49001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33" name="Rectangle 25"/>
            <p:cNvSpPr>
              <a:spLocks noChangeArrowheads="1"/>
            </p:cNvSpPr>
            <p:nvPr/>
          </p:nvSpPr>
          <p:spPr bwMode="auto">
            <a:xfrm>
              <a:off x="4739" y="2308"/>
              <a:ext cx="858" cy="288"/>
            </a:xfrm>
            <a:prstGeom prst="rect">
              <a:avLst/>
            </a:prstGeom>
            <a:solidFill>
              <a:srgbClr val="FEFFFE">
                <a:alpha val="49001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34" name="Rectangle 26"/>
            <p:cNvSpPr>
              <a:spLocks noChangeArrowheads="1"/>
            </p:cNvSpPr>
            <p:nvPr/>
          </p:nvSpPr>
          <p:spPr bwMode="auto">
            <a:xfrm>
              <a:off x="4739" y="2862"/>
              <a:ext cx="858" cy="289"/>
            </a:xfrm>
            <a:prstGeom prst="rect">
              <a:avLst/>
            </a:prstGeom>
            <a:solidFill>
              <a:srgbClr val="FEFFFE">
                <a:alpha val="49001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35" name="Rectangle 27"/>
            <p:cNvSpPr>
              <a:spLocks noChangeArrowheads="1"/>
            </p:cNvSpPr>
            <p:nvPr/>
          </p:nvSpPr>
          <p:spPr bwMode="auto">
            <a:xfrm>
              <a:off x="5328" y="3419"/>
              <a:ext cx="269" cy="288"/>
            </a:xfrm>
            <a:prstGeom prst="rect">
              <a:avLst/>
            </a:prstGeom>
            <a:solidFill>
              <a:srgbClr val="FEFFFE">
                <a:alpha val="49001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36" name="Freeform 28"/>
            <p:cNvSpPr>
              <a:spLocks/>
            </p:cNvSpPr>
            <p:nvPr/>
          </p:nvSpPr>
          <p:spPr bwMode="auto">
            <a:xfrm>
              <a:off x="1305" y="2308"/>
              <a:ext cx="2862" cy="2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88"/>
                </a:cxn>
                <a:cxn ang="0">
                  <a:pos x="2880" y="288"/>
                </a:cxn>
                <a:cxn ang="0">
                  <a:pos x="2838" y="256"/>
                </a:cxn>
                <a:cxn ang="0">
                  <a:pos x="2660" y="134"/>
                </a:cxn>
                <a:cxn ang="0">
                  <a:pos x="2430" y="46"/>
                </a:cxn>
                <a:cxn ang="0">
                  <a:pos x="2230" y="10"/>
                </a:cxn>
                <a:cxn ang="0">
                  <a:pos x="2112" y="0"/>
                </a:cxn>
                <a:cxn ang="0">
                  <a:pos x="0" y="0"/>
                </a:cxn>
              </a:cxnLst>
              <a:rect l="0" t="0" r="r" b="b"/>
              <a:pathLst>
                <a:path w="2880" h="288">
                  <a:moveTo>
                    <a:pt x="0" y="0"/>
                  </a:moveTo>
                  <a:lnTo>
                    <a:pt x="0" y="288"/>
                  </a:lnTo>
                  <a:lnTo>
                    <a:pt x="2880" y="288"/>
                  </a:lnTo>
                  <a:lnTo>
                    <a:pt x="2838" y="256"/>
                  </a:lnTo>
                  <a:cubicBezTo>
                    <a:pt x="2838" y="256"/>
                    <a:pt x="2728" y="169"/>
                    <a:pt x="2660" y="134"/>
                  </a:cubicBezTo>
                  <a:cubicBezTo>
                    <a:pt x="2592" y="99"/>
                    <a:pt x="2502" y="67"/>
                    <a:pt x="2430" y="46"/>
                  </a:cubicBezTo>
                  <a:cubicBezTo>
                    <a:pt x="2358" y="25"/>
                    <a:pt x="2283" y="18"/>
                    <a:pt x="2230" y="10"/>
                  </a:cubicBezTo>
                  <a:lnTo>
                    <a:pt x="21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FFE">
                <a:alpha val="49001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37" name="Freeform 29"/>
            <p:cNvSpPr>
              <a:spLocks/>
            </p:cNvSpPr>
            <p:nvPr/>
          </p:nvSpPr>
          <p:spPr bwMode="auto">
            <a:xfrm>
              <a:off x="1305" y="2862"/>
              <a:ext cx="3174" cy="2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88"/>
                </a:cxn>
                <a:cxn ang="0">
                  <a:pos x="3194" y="290"/>
                </a:cxn>
                <a:cxn ang="0">
                  <a:pos x="3188" y="256"/>
                </a:cxn>
                <a:cxn ang="0">
                  <a:pos x="3160" y="146"/>
                </a:cxn>
                <a:cxn ang="0">
                  <a:pos x="3118" y="34"/>
                </a:cxn>
                <a:cxn ang="0">
                  <a:pos x="3102" y="2"/>
                </a:cxn>
                <a:cxn ang="0">
                  <a:pos x="0" y="0"/>
                </a:cxn>
              </a:cxnLst>
              <a:rect l="0" t="0" r="r" b="b"/>
              <a:pathLst>
                <a:path w="3194" h="290">
                  <a:moveTo>
                    <a:pt x="0" y="0"/>
                  </a:moveTo>
                  <a:lnTo>
                    <a:pt x="0" y="288"/>
                  </a:lnTo>
                  <a:lnTo>
                    <a:pt x="3194" y="290"/>
                  </a:lnTo>
                  <a:lnTo>
                    <a:pt x="3188" y="256"/>
                  </a:lnTo>
                  <a:cubicBezTo>
                    <a:pt x="3182" y="232"/>
                    <a:pt x="3172" y="183"/>
                    <a:pt x="3160" y="146"/>
                  </a:cubicBezTo>
                  <a:cubicBezTo>
                    <a:pt x="3146" y="103"/>
                    <a:pt x="3128" y="58"/>
                    <a:pt x="3118" y="34"/>
                  </a:cubicBezTo>
                  <a:lnTo>
                    <a:pt x="310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FFE">
                <a:alpha val="49001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38" name="Freeform 30"/>
            <p:cNvSpPr>
              <a:spLocks/>
            </p:cNvSpPr>
            <p:nvPr/>
          </p:nvSpPr>
          <p:spPr bwMode="auto">
            <a:xfrm>
              <a:off x="3595" y="3417"/>
              <a:ext cx="916" cy="290"/>
            </a:xfrm>
            <a:custGeom>
              <a:avLst/>
              <a:gdLst/>
              <a:ahLst/>
              <a:cxnLst>
                <a:cxn ang="0">
                  <a:pos x="0" y="290"/>
                </a:cxn>
                <a:cxn ang="0">
                  <a:pos x="0" y="2"/>
                </a:cxn>
                <a:cxn ang="0">
                  <a:pos x="3194" y="0"/>
                </a:cxn>
                <a:cxn ang="0">
                  <a:pos x="3176" y="156"/>
                </a:cxn>
                <a:cxn ang="0">
                  <a:pos x="3150" y="254"/>
                </a:cxn>
                <a:cxn ang="0">
                  <a:pos x="3140" y="290"/>
                </a:cxn>
                <a:cxn ang="0">
                  <a:pos x="0" y="290"/>
                </a:cxn>
              </a:cxnLst>
              <a:rect l="0" t="0" r="r" b="b"/>
              <a:pathLst>
                <a:path w="3194" h="290">
                  <a:moveTo>
                    <a:pt x="0" y="290"/>
                  </a:moveTo>
                  <a:lnTo>
                    <a:pt x="0" y="2"/>
                  </a:lnTo>
                  <a:lnTo>
                    <a:pt x="3194" y="0"/>
                  </a:lnTo>
                  <a:lnTo>
                    <a:pt x="3176" y="156"/>
                  </a:lnTo>
                  <a:cubicBezTo>
                    <a:pt x="3169" y="198"/>
                    <a:pt x="3162" y="232"/>
                    <a:pt x="3150" y="254"/>
                  </a:cubicBezTo>
                  <a:lnTo>
                    <a:pt x="3140" y="290"/>
                  </a:lnTo>
                  <a:lnTo>
                    <a:pt x="0" y="290"/>
                  </a:lnTo>
                  <a:close/>
                </a:path>
              </a:pathLst>
            </a:custGeom>
            <a:solidFill>
              <a:srgbClr val="FEFFFE">
                <a:alpha val="49001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39" name="Rectangle 31"/>
            <p:cNvSpPr>
              <a:spLocks noChangeArrowheads="1"/>
            </p:cNvSpPr>
            <p:nvPr/>
          </p:nvSpPr>
          <p:spPr bwMode="auto">
            <a:xfrm>
              <a:off x="1877" y="3419"/>
              <a:ext cx="858" cy="288"/>
            </a:xfrm>
            <a:prstGeom prst="rect">
              <a:avLst/>
            </a:prstGeom>
            <a:solidFill>
              <a:srgbClr val="FEFFFE">
                <a:alpha val="49001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5" name="文本占位符 24"/>
          <p:cNvSpPr>
            <a:spLocks noGrp="1"/>
          </p:cNvSpPr>
          <p:nvPr>
            <p:ph type="body" sz="quarter" idx="10" hasCustomPrompt="1"/>
          </p:nvPr>
        </p:nvSpPr>
        <p:spPr>
          <a:xfrm>
            <a:off x="1763688" y="6092825"/>
            <a:ext cx="5760640" cy="360511"/>
          </a:xfrm>
        </p:spPr>
        <p:txBody>
          <a:bodyPr anchor="ctr"/>
          <a:lstStyle>
            <a:lvl1pPr>
              <a:buNone/>
              <a:defRPr sz="1200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单击此处编辑准备人</a:t>
            </a:r>
            <a:endParaRPr lang="en-US" altLang="zh-CN" dirty="0"/>
          </a:p>
        </p:txBody>
      </p:sp>
      <p:sp>
        <p:nvSpPr>
          <p:cNvPr id="20" name="TextBox 19"/>
          <p:cNvSpPr txBox="1"/>
          <p:nvPr/>
        </p:nvSpPr>
        <p:spPr>
          <a:xfrm>
            <a:off x="1990" y="6453336"/>
            <a:ext cx="9144000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守诚爱家，追求卓越，一个团队，一起成功。</a:t>
            </a:r>
            <a:endParaRPr lang="zh-CN" altLang="en-US" sz="12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文本占位符 24"/>
          <p:cNvSpPr>
            <a:spLocks noGrp="1"/>
          </p:cNvSpPr>
          <p:nvPr>
            <p:ph type="body" sz="quarter" idx="11" hasCustomPrompt="1"/>
          </p:nvPr>
        </p:nvSpPr>
        <p:spPr>
          <a:xfrm>
            <a:off x="251520" y="6093296"/>
            <a:ext cx="1440159" cy="360511"/>
          </a:xfrm>
        </p:spPr>
        <p:txBody>
          <a:bodyPr anchor="ctr"/>
          <a:lstStyle>
            <a:lvl1pPr>
              <a:buNone/>
              <a:defRPr sz="1200"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单击此处编辑日期</a:t>
            </a:r>
            <a:endParaRPr lang="zh-CN" altLang="en-US" dirty="0"/>
          </a:p>
        </p:txBody>
      </p:sp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33057" y="3667326"/>
            <a:ext cx="241935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0000" endA="300" endPos="90000" dir="5400000" sy="-100000" algn="bl" rotWithShape="0"/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</p:pic>
      <p:pic>
        <p:nvPicPr>
          <p:cNvPr id="23" name="Picture 6" descr="R120_G137_B251-200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6056" y="5157192"/>
            <a:ext cx="1613656" cy="648072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</p:pic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DB3829A-8DC6-4529-B4EE-3A20AD7AAEF0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IBM Confidential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3E87F060-CB26-4990-B54C-D05BE137C604}" type="datetime3">
              <a:rPr lang="en-US" altLang="zh-CN"/>
              <a:pPr/>
              <a:t>27 March 2013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5A150D2-4D02-4A3B-BD5B-F866C135098F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IBM Confidential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75ABE8A6-4056-4312-8FE1-860594CC07B1}" type="datetime3">
              <a:rPr lang="en-US" altLang="zh-CN"/>
              <a:pPr/>
              <a:t>27 March 2013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B595369-D47F-4CE4-8999-DFA7E3954359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IBM Confidential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731F50B0-4544-48B4-8E51-6E3CA2D3C097}" type="datetime3">
              <a:rPr lang="en-US" altLang="zh-CN"/>
              <a:pPr/>
              <a:t>27 March 2013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645D3A4-8BC2-4A1A-974A-F551C047A291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IBM Confidential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E1C02A13-DE47-4BD5-80B8-4D4111E2F653}" type="datetime3">
              <a:rPr lang="en-US" altLang="zh-CN"/>
              <a:pPr/>
              <a:t>27 March 2013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9ECE3C9-9AFF-4C08-B6DC-5E63EDF0F863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IBM Confidential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9CB6BC7D-CAA3-4F49-B77D-F23979BA598B}" type="datetime3">
              <a:rPr lang="en-US" altLang="zh-CN"/>
              <a:pPr/>
              <a:t>27 March 2013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97663" y="593725"/>
            <a:ext cx="2171700" cy="57610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82563" y="593725"/>
            <a:ext cx="6362700" cy="57610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2D7B0E6-7555-498F-9C46-6268379B228B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IBM Confidential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1DA8ECC4-0AD9-4158-8563-A00A44C61193}" type="datetime3">
              <a:rPr lang="en-US" altLang="zh-CN"/>
              <a:pPr/>
              <a:t>27 March 2013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Line 4"/>
          <p:cNvSpPr>
            <a:spLocks noChangeShapeType="1"/>
          </p:cNvSpPr>
          <p:nvPr/>
        </p:nvSpPr>
        <p:spPr bwMode="auto">
          <a:xfrm flipV="1">
            <a:off x="274638" y="1050925"/>
            <a:ext cx="8594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9" name="Picture 2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" y="-27384"/>
            <a:ext cx="9144000" cy="280035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</p:pic>
      <p:pic>
        <p:nvPicPr>
          <p:cNvPr id="68642" name="Picture 66" descr="retail shopper image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638" y="3665538"/>
            <a:ext cx="8593137" cy="223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0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39700" y="2492896"/>
            <a:ext cx="8729663" cy="1147266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PPT</a:t>
            </a:r>
            <a:r>
              <a:rPr lang="zh-CN" altLang="en-US" dirty="0" smtClean="0"/>
              <a:t>标题，微软雅黑，</a:t>
            </a:r>
            <a:r>
              <a:rPr lang="en-US" altLang="zh-CN" dirty="0" smtClean="0"/>
              <a:t>36</a:t>
            </a:r>
            <a:r>
              <a:rPr lang="zh-CN" altLang="en-US" dirty="0" smtClean="0"/>
              <a:t>号</a:t>
            </a:r>
            <a:endParaRPr lang="en-US" altLang="zh-CN" dirty="0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black">
          <a:xfrm>
            <a:off x="7589838" y="6537325"/>
            <a:ext cx="13716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algn="r">
              <a:lnSpc>
                <a:spcPct val="100000"/>
              </a:lnSpc>
            </a:pPr>
            <a:r>
              <a:rPr lang="en-US" altLang="zh-CN" sz="800" dirty="0">
                <a:solidFill>
                  <a:schemeClr val="tx1"/>
                </a:solidFill>
                <a:ea typeface="宋体" charset="-122"/>
              </a:rPr>
              <a:t>© </a:t>
            </a:r>
            <a:r>
              <a:rPr lang="en-US" altLang="zh-CN" sz="800" dirty="0" smtClean="0">
                <a:solidFill>
                  <a:schemeClr val="tx1"/>
                </a:solidFill>
                <a:ea typeface="宋体" charset="-122"/>
              </a:rPr>
              <a:t>2012 </a:t>
            </a:r>
            <a:r>
              <a:rPr lang="en-US" altLang="zh-CN" sz="800" dirty="0">
                <a:solidFill>
                  <a:schemeClr val="tx1"/>
                </a:solidFill>
                <a:ea typeface="宋体" charset="-122"/>
              </a:rPr>
              <a:t>IBM Corporation</a:t>
            </a:r>
            <a:endParaRPr lang="en-US" altLang="zh-CN" sz="1800" dirty="0">
              <a:solidFill>
                <a:schemeClr val="tx1"/>
              </a:solidFill>
              <a:ea typeface="宋体" charset="-122"/>
            </a:endParaRP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274638" y="3665538"/>
            <a:ext cx="8594725" cy="2233612"/>
            <a:chOff x="160" y="2308"/>
            <a:chExt cx="5437" cy="1399"/>
          </a:xfrm>
        </p:grpSpPr>
        <p:sp>
          <p:nvSpPr>
            <p:cNvPr id="68630" name="Rectangle 22"/>
            <p:cNvSpPr>
              <a:spLocks noChangeArrowheads="1"/>
            </p:cNvSpPr>
            <p:nvPr/>
          </p:nvSpPr>
          <p:spPr bwMode="auto">
            <a:xfrm>
              <a:off x="160" y="2308"/>
              <a:ext cx="858" cy="288"/>
            </a:xfrm>
            <a:prstGeom prst="rect">
              <a:avLst/>
            </a:prstGeom>
            <a:solidFill>
              <a:srgbClr val="FEFFFE">
                <a:alpha val="49001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31" name="Rectangle 23"/>
            <p:cNvSpPr>
              <a:spLocks noChangeArrowheads="1"/>
            </p:cNvSpPr>
            <p:nvPr/>
          </p:nvSpPr>
          <p:spPr bwMode="auto">
            <a:xfrm>
              <a:off x="160" y="2862"/>
              <a:ext cx="858" cy="289"/>
            </a:xfrm>
            <a:prstGeom prst="rect">
              <a:avLst/>
            </a:prstGeom>
            <a:solidFill>
              <a:srgbClr val="FEFFFE">
                <a:alpha val="49001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32" name="Rectangle 24"/>
            <p:cNvSpPr>
              <a:spLocks noChangeArrowheads="1"/>
            </p:cNvSpPr>
            <p:nvPr/>
          </p:nvSpPr>
          <p:spPr bwMode="auto">
            <a:xfrm>
              <a:off x="160" y="3419"/>
              <a:ext cx="269" cy="288"/>
            </a:xfrm>
            <a:prstGeom prst="rect">
              <a:avLst/>
            </a:prstGeom>
            <a:solidFill>
              <a:srgbClr val="FEFFFE">
                <a:alpha val="49001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33" name="Rectangle 25"/>
            <p:cNvSpPr>
              <a:spLocks noChangeArrowheads="1"/>
            </p:cNvSpPr>
            <p:nvPr/>
          </p:nvSpPr>
          <p:spPr bwMode="auto">
            <a:xfrm>
              <a:off x="4739" y="2308"/>
              <a:ext cx="858" cy="288"/>
            </a:xfrm>
            <a:prstGeom prst="rect">
              <a:avLst/>
            </a:prstGeom>
            <a:solidFill>
              <a:srgbClr val="FEFFFE">
                <a:alpha val="49001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34" name="Rectangle 26"/>
            <p:cNvSpPr>
              <a:spLocks noChangeArrowheads="1"/>
            </p:cNvSpPr>
            <p:nvPr/>
          </p:nvSpPr>
          <p:spPr bwMode="auto">
            <a:xfrm>
              <a:off x="4739" y="2862"/>
              <a:ext cx="858" cy="289"/>
            </a:xfrm>
            <a:prstGeom prst="rect">
              <a:avLst/>
            </a:prstGeom>
            <a:solidFill>
              <a:srgbClr val="FEFFFE">
                <a:alpha val="49001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35" name="Rectangle 27"/>
            <p:cNvSpPr>
              <a:spLocks noChangeArrowheads="1"/>
            </p:cNvSpPr>
            <p:nvPr/>
          </p:nvSpPr>
          <p:spPr bwMode="auto">
            <a:xfrm>
              <a:off x="5328" y="3419"/>
              <a:ext cx="269" cy="288"/>
            </a:xfrm>
            <a:prstGeom prst="rect">
              <a:avLst/>
            </a:prstGeom>
            <a:solidFill>
              <a:srgbClr val="FEFFFE">
                <a:alpha val="49001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36" name="Freeform 28"/>
            <p:cNvSpPr>
              <a:spLocks/>
            </p:cNvSpPr>
            <p:nvPr/>
          </p:nvSpPr>
          <p:spPr bwMode="auto">
            <a:xfrm>
              <a:off x="1305" y="2308"/>
              <a:ext cx="2862" cy="2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88"/>
                </a:cxn>
                <a:cxn ang="0">
                  <a:pos x="2880" y="288"/>
                </a:cxn>
                <a:cxn ang="0">
                  <a:pos x="2838" y="256"/>
                </a:cxn>
                <a:cxn ang="0">
                  <a:pos x="2660" y="134"/>
                </a:cxn>
                <a:cxn ang="0">
                  <a:pos x="2430" y="46"/>
                </a:cxn>
                <a:cxn ang="0">
                  <a:pos x="2230" y="10"/>
                </a:cxn>
                <a:cxn ang="0">
                  <a:pos x="2112" y="0"/>
                </a:cxn>
                <a:cxn ang="0">
                  <a:pos x="0" y="0"/>
                </a:cxn>
              </a:cxnLst>
              <a:rect l="0" t="0" r="r" b="b"/>
              <a:pathLst>
                <a:path w="2880" h="288">
                  <a:moveTo>
                    <a:pt x="0" y="0"/>
                  </a:moveTo>
                  <a:lnTo>
                    <a:pt x="0" y="288"/>
                  </a:lnTo>
                  <a:lnTo>
                    <a:pt x="2880" y="288"/>
                  </a:lnTo>
                  <a:lnTo>
                    <a:pt x="2838" y="256"/>
                  </a:lnTo>
                  <a:cubicBezTo>
                    <a:pt x="2838" y="256"/>
                    <a:pt x="2728" y="169"/>
                    <a:pt x="2660" y="134"/>
                  </a:cubicBezTo>
                  <a:cubicBezTo>
                    <a:pt x="2592" y="99"/>
                    <a:pt x="2502" y="67"/>
                    <a:pt x="2430" y="46"/>
                  </a:cubicBezTo>
                  <a:cubicBezTo>
                    <a:pt x="2358" y="25"/>
                    <a:pt x="2283" y="18"/>
                    <a:pt x="2230" y="10"/>
                  </a:cubicBezTo>
                  <a:lnTo>
                    <a:pt x="21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FFE">
                <a:alpha val="49001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37" name="Freeform 29"/>
            <p:cNvSpPr>
              <a:spLocks/>
            </p:cNvSpPr>
            <p:nvPr/>
          </p:nvSpPr>
          <p:spPr bwMode="auto">
            <a:xfrm>
              <a:off x="1305" y="2862"/>
              <a:ext cx="3174" cy="2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88"/>
                </a:cxn>
                <a:cxn ang="0">
                  <a:pos x="3194" y="290"/>
                </a:cxn>
                <a:cxn ang="0">
                  <a:pos x="3188" y="256"/>
                </a:cxn>
                <a:cxn ang="0">
                  <a:pos x="3160" y="146"/>
                </a:cxn>
                <a:cxn ang="0">
                  <a:pos x="3118" y="34"/>
                </a:cxn>
                <a:cxn ang="0">
                  <a:pos x="3102" y="2"/>
                </a:cxn>
                <a:cxn ang="0">
                  <a:pos x="0" y="0"/>
                </a:cxn>
              </a:cxnLst>
              <a:rect l="0" t="0" r="r" b="b"/>
              <a:pathLst>
                <a:path w="3194" h="290">
                  <a:moveTo>
                    <a:pt x="0" y="0"/>
                  </a:moveTo>
                  <a:lnTo>
                    <a:pt x="0" y="288"/>
                  </a:lnTo>
                  <a:lnTo>
                    <a:pt x="3194" y="290"/>
                  </a:lnTo>
                  <a:lnTo>
                    <a:pt x="3188" y="256"/>
                  </a:lnTo>
                  <a:cubicBezTo>
                    <a:pt x="3182" y="232"/>
                    <a:pt x="3172" y="183"/>
                    <a:pt x="3160" y="146"/>
                  </a:cubicBezTo>
                  <a:cubicBezTo>
                    <a:pt x="3146" y="103"/>
                    <a:pt x="3128" y="58"/>
                    <a:pt x="3118" y="34"/>
                  </a:cubicBezTo>
                  <a:lnTo>
                    <a:pt x="310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FFE">
                <a:alpha val="49001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38" name="Freeform 30"/>
            <p:cNvSpPr>
              <a:spLocks/>
            </p:cNvSpPr>
            <p:nvPr/>
          </p:nvSpPr>
          <p:spPr bwMode="auto">
            <a:xfrm>
              <a:off x="3595" y="3417"/>
              <a:ext cx="916" cy="290"/>
            </a:xfrm>
            <a:custGeom>
              <a:avLst/>
              <a:gdLst/>
              <a:ahLst/>
              <a:cxnLst>
                <a:cxn ang="0">
                  <a:pos x="0" y="290"/>
                </a:cxn>
                <a:cxn ang="0">
                  <a:pos x="0" y="2"/>
                </a:cxn>
                <a:cxn ang="0">
                  <a:pos x="3194" y="0"/>
                </a:cxn>
                <a:cxn ang="0">
                  <a:pos x="3176" y="156"/>
                </a:cxn>
                <a:cxn ang="0">
                  <a:pos x="3150" y="254"/>
                </a:cxn>
                <a:cxn ang="0">
                  <a:pos x="3140" y="290"/>
                </a:cxn>
                <a:cxn ang="0">
                  <a:pos x="0" y="290"/>
                </a:cxn>
              </a:cxnLst>
              <a:rect l="0" t="0" r="r" b="b"/>
              <a:pathLst>
                <a:path w="3194" h="290">
                  <a:moveTo>
                    <a:pt x="0" y="290"/>
                  </a:moveTo>
                  <a:lnTo>
                    <a:pt x="0" y="2"/>
                  </a:lnTo>
                  <a:lnTo>
                    <a:pt x="3194" y="0"/>
                  </a:lnTo>
                  <a:lnTo>
                    <a:pt x="3176" y="156"/>
                  </a:lnTo>
                  <a:cubicBezTo>
                    <a:pt x="3169" y="198"/>
                    <a:pt x="3162" y="232"/>
                    <a:pt x="3150" y="254"/>
                  </a:cubicBezTo>
                  <a:lnTo>
                    <a:pt x="3140" y="290"/>
                  </a:lnTo>
                  <a:lnTo>
                    <a:pt x="0" y="290"/>
                  </a:lnTo>
                  <a:close/>
                </a:path>
              </a:pathLst>
            </a:custGeom>
            <a:solidFill>
              <a:srgbClr val="FEFFFE">
                <a:alpha val="49001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39" name="Rectangle 31"/>
            <p:cNvSpPr>
              <a:spLocks noChangeArrowheads="1"/>
            </p:cNvSpPr>
            <p:nvPr/>
          </p:nvSpPr>
          <p:spPr bwMode="auto">
            <a:xfrm>
              <a:off x="1877" y="3419"/>
              <a:ext cx="858" cy="288"/>
            </a:xfrm>
            <a:prstGeom prst="rect">
              <a:avLst/>
            </a:prstGeom>
            <a:solidFill>
              <a:srgbClr val="FEFFFE">
                <a:alpha val="49001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5" name="文本占位符 24"/>
          <p:cNvSpPr>
            <a:spLocks noGrp="1"/>
          </p:cNvSpPr>
          <p:nvPr>
            <p:ph type="body" sz="quarter" idx="10" hasCustomPrompt="1"/>
          </p:nvPr>
        </p:nvSpPr>
        <p:spPr>
          <a:xfrm>
            <a:off x="1763688" y="6092825"/>
            <a:ext cx="5760640" cy="360511"/>
          </a:xfrm>
        </p:spPr>
        <p:txBody>
          <a:bodyPr anchor="ctr"/>
          <a:lstStyle>
            <a:lvl1pPr>
              <a:buNone/>
              <a:defRPr sz="1200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单击此处编辑准备人</a:t>
            </a:r>
            <a:endParaRPr lang="en-US" altLang="zh-CN" dirty="0"/>
          </a:p>
        </p:txBody>
      </p:sp>
      <p:sp>
        <p:nvSpPr>
          <p:cNvPr id="20" name="TextBox 19"/>
          <p:cNvSpPr txBox="1"/>
          <p:nvPr/>
        </p:nvSpPr>
        <p:spPr>
          <a:xfrm>
            <a:off x="0" y="6525344"/>
            <a:ext cx="9144000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守诚爱家，追求卓越，一个团队，一起成功。</a:t>
            </a:r>
            <a:endParaRPr lang="zh-CN" altLang="en-US" sz="12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文本占位符 24"/>
          <p:cNvSpPr>
            <a:spLocks noGrp="1"/>
          </p:cNvSpPr>
          <p:nvPr>
            <p:ph type="body" sz="quarter" idx="11" hasCustomPrompt="1"/>
          </p:nvPr>
        </p:nvSpPr>
        <p:spPr>
          <a:xfrm>
            <a:off x="251520" y="6093296"/>
            <a:ext cx="1440159" cy="360511"/>
          </a:xfrm>
        </p:spPr>
        <p:txBody>
          <a:bodyPr anchor="ctr"/>
          <a:lstStyle>
            <a:lvl1pPr>
              <a:buNone/>
              <a:defRPr sz="1200"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单击此处编辑日期</a:t>
            </a:r>
            <a:endParaRPr lang="zh-CN" altLang="en-US" dirty="0"/>
          </a:p>
        </p:txBody>
      </p:sp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33057" y="3667326"/>
            <a:ext cx="241935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0000" endA="300" endPos="90000" dir="5400000" sy="-100000" algn="bl" rotWithShape="0"/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</p:pic>
      <p:pic>
        <p:nvPicPr>
          <p:cNvPr id="23" name="Picture 6" descr="R120_G137_B251-200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6056" y="5157192"/>
            <a:ext cx="1613656" cy="648072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</p:pic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sz="2400" dirty="0" smtClean="0">
                <a:ea typeface="宋体" charset="-122"/>
              </a:rPr>
              <a:t>标题：宋体</a:t>
            </a:r>
            <a:r>
              <a:rPr lang="en-US" altLang="zh-CN" sz="2400" dirty="0" smtClean="0">
                <a:ea typeface="宋体" charset="-122"/>
              </a:rPr>
              <a:t>24</a:t>
            </a:r>
            <a:r>
              <a:rPr lang="zh-CN" altLang="en-US" sz="2400" dirty="0" smtClean="0">
                <a:ea typeface="宋体" charset="-122"/>
              </a:rPr>
              <a:t>号粗体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182563" y="1412776"/>
            <a:ext cx="8686800" cy="4941987"/>
          </a:xfrm>
        </p:spPr>
        <p:txBody>
          <a:bodyPr/>
          <a:lstStyle>
            <a:lvl2pPr marL="509588" marR="0" indent="-1635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Arial" charset="0"/>
              <a:buChar char="–"/>
              <a:tabLst/>
              <a:defRPr/>
            </a:lvl2pPr>
            <a:lvl3pPr marL="855663" marR="0" indent="-173038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Char char="•"/>
              <a:tabLst/>
              <a:defRPr/>
            </a:lvl3pPr>
          </a:lstStyle>
          <a:p>
            <a:r>
              <a:rPr lang="zh-CN" altLang="en-US" dirty="0" smtClean="0"/>
              <a:t>单击此处编辑母版文本样式，宋体或微软雅黑，不小于</a:t>
            </a:r>
            <a:r>
              <a:rPr lang="en-US" altLang="zh-CN" dirty="0" smtClean="0"/>
              <a:t>18</a:t>
            </a:r>
            <a:r>
              <a:rPr lang="zh-CN" altLang="en-US" dirty="0" smtClean="0"/>
              <a:t>号</a:t>
            </a:r>
            <a:endParaRPr lang="en-US" altLang="zh-CN" dirty="0" smtClean="0"/>
          </a:p>
          <a:p>
            <a:pPr marL="509588" marR="0" lvl="1" indent="-1635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Arial" charset="0"/>
              <a:buChar char="–"/>
              <a:tabLst/>
              <a:defRPr/>
            </a:pPr>
            <a:r>
              <a:rPr lang="zh-CN" altLang="en-US" dirty="0" smtClean="0"/>
              <a:t>第二级，宋体或微软雅黑，不小于</a:t>
            </a:r>
            <a:r>
              <a:rPr lang="en-US" altLang="zh-CN" dirty="0" smtClean="0"/>
              <a:t>16</a:t>
            </a:r>
            <a:r>
              <a:rPr lang="zh-CN" altLang="en-US" dirty="0" smtClean="0"/>
              <a:t>号</a:t>
            </a:r>
            <a:endParaRPr lang="en-US" altLang="zh-CN" dirty="0" smtClean="0"/>
          </a:p>
          <a:p>
            <a:pPr marL="855663" marR="0" lvl="2" indent="-173038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Char char="•"/>
              <a:tabLst/>
              <a:defRPr/>
            </a:pPr>
            <a:r>
              <a:rPr lang="zh-CN" altLang="en-US" dirty="0" smtClean="0"/>
              <a:t>第三级，宋体或微软雅黑，不小于</a:t>
            </a:r>
            <a:r>
              <a:rPr lang="en-US" altLang="zh-CN" dirty="0" smtClean="0"/>
              <a:t>16</a:t>
            </a:r>
            <a:r>
              <a:rPr lang="zh-CN" altLang="en-US" dirty="0" smtClean="0"/>
              <a:t>号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79C6FCE-5098-4587-931A-ED875ECE5E3A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IBM Confidential</a:t>
            </a:r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B906DEE9-7F79-4865-B795-884CE2DBE4F7}" type="datetime3">
              <a:rPr lang="en-US" altLang="zh-CN" smtClean="0"/>
              <a:pPr/>
              <a:t>27 March 2013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FBD2D27-A7C0-4E6E-87B4-FFC3E1B31A24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IBM Confidential</a:t>
            </a:r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6E7EA41-426C-44B7-8D30-270FD96C270D}" type="datetime3">
              <a:rPr lang="en-US" altLang="zh-CN" smtClean="0"/>
              <a:pPr/>
              <a:t>27 March 2013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82563" y="1412776"/>
            <a:ext cx="4267200" cy="49419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02163" y="1412776"/>
            <a:ext cx="4267200" cy="49419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C54805F-FC4B-41D9-864C-4F39F6EC0BC3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IBM Confidential</a:t>
            </a:r>
            <a:endParaRPr lang="en-US" alt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C994A12-59D8-4A66-A927-37F9DDB12070}" type="datetime3">
              <a:rPr lang="en-US" altLang="zh-CN" smtClean="0"/>
              <a:pPr/>
              <a:t>27 March 2013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Line 4"/>
          <p:cNvSpPr>
            <a:spLocks noChangeShapeType="1"/>
          </p:cNvSpPr>
          <p:nvPr/>
        </p:nvSpPr>
        <p:spPr bwMode="auto">
          <a:xfrm flipV="1">
            <a:off x="274638" y="1050925"/>
            <a:ext cx="8594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9" name="Picture 2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2" y="-24"/>
            <a:ext cx="9144000" cy="280035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</p:pic>
      <p:pic>
        <p:nvPicPr>
          <p:cNvPr id="68642" name="Picture 66" descr="retail shopper image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638" y="3665538"/>
            <a:ext cx="8593137" cy="223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9700" y="1417638"/>
            <a:ext cx="8729663" cy="2011362"/>
          </a:xfrm>
        </p:spPr>
        <p:txBody>
          <a:bodyPr anchor="b"/>
          <a:lstStyle>
            <a:lvl1pPr>
              <a:defRPr sz="4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altLang="zh-CN" dirty="0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black">
          <a:xfrm>
            <a:off x="7589838" y="6537325"/>
            <a:ext cx="13716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algn="r">
              <a:lnSpc>
                <a:spcPct val="100000"/>
              </a:lnSpc>
            </a:pPr>
            <a:r>
              <a:rPr lang="en-US" altLang="zh-CN" sz="800" dirty="0">
                <a:solidFill>
                  <a:schemeClr val="tx1"/>
                </a:solidFill>
                <a:ea typeface="宋体" charset="-122"/>
              </a:rPr>
              <a:t>© </a:t>
            </a:r>
            <a:r>
              <a:rPr lang="en-US" altLang="zh-CN" sz="800" dirty="0" smtClean="0">
                <a:solidFill>
                  <a:schemeClr val="tx1"/>
                </a:solidFill>
                <a:ea typeface="宋体" charset="-122"/>
              </a:rPr>
              <a:t>2012 </a:t>
            </a:r>
            <a:r>
              <a:rPr lang="en-US" altLang="zh-CN" sz="800" dirty="0">
                <a:solidFill>
                  <a:schemeClr val="tx1"/>
                </a:solidFill>
                <a:ea typeface="宋体" charset="-122"/>
              </a:rPr>
              <a:t>IBM Corporation</a:t>
            </a:r>
            <a:endParaRPr lang="en-US" altLang="zh-CN" sz="1800" dirty="0">
              <a:solidFill>
                <a:schemeClr val="tx1"/>
              </a:solidFill>
              <a:ea typeface="宋体" charset="-122"/>
            </a:endParaRPr>
          </a:p>
        </p:txBody>
      </p:sp>
      <p:pic>
        <p:nvPicPr>
          <p:cNvPr id="68614" name="Picture 6" descr="R120_G137_B251-20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72396" y="2708920"/>
            <a:ext cx="1255066" cy="504056"/>
          </a:xfrm>
          <a:prstGeom prst="rect">
            <a:avLst/>
          </a:prstGeom>
          <a:noFill/>
        </p:spPr>
      </p:pic>
      <p:grpSp>
        <p:nvGrpSpPr>
          <p:cNvPr id="68629" name="Group 21"/>
          <p:cNvGrpSpPr>
            <a:grpSpLocks/>
          </p:cNvGrpSpPr>
          <p:nvPr/>
        </p:nvGrpSpPr>
        <p:grpSpPr bwMode="auto">
          <a:xfrm>
            <a:off x="274638" y="3665538"/>
            <a:ext cx="8594725" cy="2233612"/>
            <a:chOff x="160" y="2308"/>
            <a:chExt cx="5437" cy="1399"/>
          </a:xfrm>
        </p:grpSpPr>
        <p:sp>
          <p:nvSpPr>
            <p:cNvPr id="68630" name="Rectangle 22"/>
            <p:cNvSpPr>
              <a:spLocks noChangeArrowheads="1"/>
            </p:cNvSpPr>
            <p:nvPr/>
          </p:nvSpPr>
          <p:spPr bwMode="auto">
            <a:xfrm>
              <a:off x="160" y="2308"/>
              <a:ext cx="858" cy="288"/>
            </a:xfrm>
            <a:prstGeom prst="rect">
              <a:avLst/>
            </a:prstGeom>
            <a:solidFill>
              <a:srgbClr val="FEFFFE">
                <a:alpha val="49001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31" name="Rectangle 23"/>
            <p:cNvSpPr>
              <a:spLocks noChangeArrowheads="1"/>
            </p:cNvSpPr>
            <p:nvPr/>
          </p:nvSpPr>
          <p:spPr bwMode="auto">
            <a:xfrm>
              <a:off x="160" y="2862"/>
              <a:ext cx="858" cy="289"/>
            </a:xfrm>
            <a:prstGeom prst="rect">
              <a:avLst/>
            </a:prstGeom>
            <a:solidFill>
              <a:srgbClr val="FEFFFE">
                <a:alpha val="49001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32" name="Rectangle 24"/>
            <p:cNvSpPr>
              <a:spLocks noChangeArrowheads="1"/>
            </p:cNvSpPr>
            <p:nvPr/>
          </p:nvSpPr>
          <p:spPr bwMode="auto">
            <a:xfrm>
              <a:off x="160" y="3419"/>
              <a:ext cx="269" cy="288"/>
            </a:xfrm>
            <a:prstGeom prst="rect">
              <a:avLst/>
            </a:prstGeom>
            <a:solidFill>
              <a:srgbClr val="FEFFFE">
                <a:alpha val="49001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33" name="Rectangle 25"/>
            <p:cNvSpPr>
              <a:spLocks noChangeArrowheads="1"/>
            </p:cNvSpPr>
            <p:nvPr/>
          </p:nvSpPr>
          <p:spPr bwMode="auto">
            <a:xfrm>
              <a:off x="4739" y="2308"/>
              <a:ext cx="858" cy="288"/>
            </a:xfrm>
            <a:prstGeom prst="rect">
              <a:avLst/>
            </a:prstGeom>
            <a:solidFill>
              <a:srgbClr val="FEFFFE">
                <a:alpha val="49001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34" name="Rectangle 26"/>
            <p:cNvSpPr>
              <a:spLocks noChangeArrowheads="1"/>
            </p:cNvSpPr>
            <p:nvPr/>
          </p:nvSpPr>
          <p:spPr bwMode="auto">
            <a:xfrm>
              <a:off x="4739" y="2862"/>
              <a:ext cx="858" cy="289"/>
            </a:xfrm>
            <a:prstGeom prst="rect">
              <a:avLst/>
            </a:prstGeom>
            <a:solidFill>
              <a:srgbClr val="FEFFFE">
                <a:alpha val="49001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35" name="Rectangle 27"/>
            <p:cNvSpPr>
              <a:spLocks noChangeArrowheads="1"/>
            </p:cNvSpPr>
            <p:nvPr/>
          </p:nvSpPr>
          <p:spPr bwMode="auto">
            <a:xfrm>
              <a:off x="5328" y="3419"/>
              <a:ext cx="269" cy="288"/>
            </a:xfrm>
            <a:prstGeom prst="rect">
              <a:avLst/>
            </a:prstGeom>
            <a:solidFill>
              <a:srgbClr val="FEFFFE">
                <a:alpha val="49001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36" name="Freeform 28"/>
            <p:cNvSpPr>
              <a:spLocks/>
            </p:cNvSpPr>
            <p:nvPr/>
          </p:nvSpPr>
          <p:spPr bwMode="auto">
            <a:xfrm>
              <a:off x="1305" y="2308"/>
              <a:ext cx="2862" cy="2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88"/>
                </a:cxn>
                <a:cxn ang="0">
                  <a:pos x="2880" y="288"/>
                </a:cxn>
                <a:cxn ang="0">
                  <a:pos x="2838" y="256"/>
                </a:cxn>
                <a:cxn ang="0">
                  <a:pos x="2660" y="134"/>
                </a:cxn>
                <a:cxn ang="0">
                  <a:pos x="2430" y="46"/>
                </a:cxn>
                <a:cxn ang="0">
                  <a:pos x="2230" y="10"/>
                </a:cxn>
                <a:cxn ang="0">
                  <a:pos x="2112" y="0"/>
                </a:cxn>
                <a:cxn ang="0">
                  <a:pos x="0" y="0"/>
                </a:cxn>
              </a:cxnLst>
              <a:rect l="0" t="0" r="r" b="b"/>
              <a:pathLst>
                <a:path w="2880" h="288">
                  <a:moveTo>
                    <a:pt x="0" y="0"/>
                  </a:moveTo>
                  <a:lnTo>
                    <a:pt x="0" y="288"/>
                  </a:lnTo>
                  <a:lnTo>
                    <a:pt x="2880" y="288"/>
                  </a:lnTo>
                  <a:lnTo>
                    <a:pt x="2838" y="256"/>
                  </a:lnTo>
                  <a:cubicBezTo>
                    <a:pt x="2838" y="256"/>
                    <a:pt x="2728" y="169"/>
                    <a:pt x="2660" y="134"/>
                  </a:cubicBezTo>
                  <a:cubicBezTo>
                    <a:pt x="2592" y="99"/>
                    <a:pt x="2502" y="67"/>
                    <a:pt x="2430" y="46"/>
                  </a:cubicBezTo>
                  <a:cubicBezTo>
                    <a:pt x="2358" y="25"/>
                    <a:pt x="2283" y="18"/>
                    <a:pt x="2230" y="10"/>
                  </a:cubicBezTo>
                  <a:lnTo>
                    <a:pt x="21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FFE">
                <a:alpha val="49001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37" name="Freeform 29"/>
            <p:cNvSpPr>
              <a:spLocks/>
            </p:cNvSpPr>
            <p:nvPr/>
          </p:nvSpPr>
          <p:spPr bwMode="auto">
            <a:xfrm>
              <a:off x="1305" y="2862"/>
              <a:ext cx="3174" cy="2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88"/>
                </a:cxn>
                <a:cxn ang="0">
                  <a:pos x="3194" y="290"/>
                </a:cxn>
                <a:cxn ang="0">
                  <a:pos x="3188" y="256"/>
                </a:cxn>
                <a:cxn ang="0">
                  <a:pos x="3160" y="146"/>
                </a:cxn>
                <a:cxn ang="0">
                  <a:pos x="3118" y="34"/>
                </a:cxn>
                <a:cxn ang="0">
                  <a:pos x="3102" y="2"/>
                </a:cxn>
                <a:cxn ang="0">
                  <a:pos x="0" y="0"/>
                </a:cxn>
              </a:cxnLst>
              <a:rect l="0" t="0" r="r" b="b"/>
              <a:pathLst>
                <a:path w="3194" h="290">
                  <a:moveTo>
                    <a:pt x="0" y="0"/>
                  </a:moveTo>
                  <a:lnTo>
                    <a:pt x="0" y="288"/>
                  </a:lnTo>
                  <a:lnTo>
                    <a:pt x="3194" y="290"/>
                  </a:lnTo>
                  <a:lnTo>
                    <a:pt x="3188" y="256"/>
                  </a:lnTo>
                  <a:cubicBezTo>
                    <a:pt x="3182" y="232"/>
                    <a:pt x="3172" y="183"/>
                    <a:pt x="3160" y="146"/>
                  </a:cubicBezTo>
                  <a:cubicBezTo>
                    <a:pt x="3146" y="103"/>
                    <a:pt x="3128" y="58"/>
                    <a:pt x="3118" y="34"/>
                  </a:cubicBezTo>
                  <a:lnTo>
                    <a:pt x="310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FFE">
                <a:alpha val="49001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38" name="Freeform 30"/>
            <p:cNvSpPr>
              <a:spLocks/>
            </p:cNvSpPr>
            <p:nvPr/>
          </p:nvSpPr>
          <p:spPr bwMode="auto">
            <a:xfrm>
              <a:off x="3595" y="3417"/>
              <a:ext cx="916" cy="290"/>
            </a:xfrm>
            <a:custGeom>
              <a:avLst/>
              <a:gdLst/>
              <a:ahLst/>
              <a:cxnLst>
                <a:cxn ang="0">
                  <a:pos x="0" y="290"/>
                </a:cxn>
                <a:cxn ang="0">
                  <a:pos x="0" y="2"/>
                </a:cxn>
                <a:cxn ang="0">
                  <a:pos x="3194" y="0"/>
                </a:cxn>
                <a:cxn ang="0">
                  <a:pos x="3176" y="156"/>
                </a:cxn>
                <a:cxn ang="0">
                  <a:pos x="3150" y="254"/>
                </a:cxn>
                <a:cxn ang="0">
                  <a:pos x="3140" y="290"/>
                </a:cxn>
                <a:cxn ang="0">
                  <a:pos x="0" y="290"/>
                </a:cxn>
              </a:cxnLst>
              <a:rect l="0" t="0" r="r" b="b"/>
              <a:pathLst>
                <a:path w="3194" h="290">
                  <a:moveTo>
                    <a:pt x="0" y="290"/>
                  </a:moveTo>
                  <a:lnTo>
                    <a:pt x="0" y="2"/>
                  </a:lnTo>
                  <a:lnTo>
                    <a:pt x="3194" y="0"/>
                  </a:lnTo>
                  <a:lnTo>
                    <a:pt x="3176" y="156"/>
                  </a:lnTo>
                  <a:cubicBezTo>
                    <a:pt x="3169" y="198"/>
                    <a:pt x="3162" y="232"/>
                    <a:pt x="3150" y="254"/>
                  </a:cubicBezTo>
                  <a:lnTo>
                    <a:pt x="3140" y="290"/>
                  </a:lnTo>
                  <a:lnTo>
                    <a:pt x="0" y="290"/>
                  </a:lnTo>
                  <a:close/>
                </a:path>
              </a:pathLst>
            </a:custGeom>
            <a:solidFill>
              <a:srgbClr val="FEFFFE">
                <a:alpha val="49001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39" name="Rectangle 31"/>
            <p:cNvSpPr>
              <a:spLocks noChangeArrowheads="1"/>
            </p:cNvSpPr>
            <p:nvPr/>
          </p:nvSpPr>
          <p:spPr bwMode="auto">
            <a:xfrm>
              <a:off x="1877" y="3419"/>
              <a:ext cx="858" cy="288"/>
            </a:xfrm>
            <a:prstGeom prst="rect">
              <a:avLst/>
            </a:prstGeom>
            <a:solidFill>
              <a:srgbClr val="FEFFFE">
                <a:alpha val="49001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5" name="文本占位符 24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6092825"/>
            <a:ext cx="7561263" cy="360511"/>
          </a:xfrm>
        </p:spPr>
        <p:txBody>
          <a:bodyPr anchor="ctr"/>
          <a:lstStyle>
            <a:lvl1pPr>
              <a:buNone/>
              <a:defRPr sz="1200"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单击此处插入准备人和日期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424254C-6A1A-498E-ACF9-F381CE752AE2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IBM Confidential</a:t>
            </a:r>
            <a:endParaRPr lang="en-US" altLang="zh-CN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EBDA6575-449F-446C-9A77-3C9FF1B558CE}" type="datetime3">
              <a:rPr lang="en-US" altLang="zh-CN" smtClean="0"/>
              <a:pPr/>
              <a:t>27 March 2013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sz="2400" dirty="0" smtClean="0">
                <a:ea typeface="宋体" charset="-122"/>
              </a:rPr>
              <a:t>标题：宋体</a:t>
            </a:r>
            <a:r>
              <a:rPr lang="en-US" altLang="zh-CN" sz="2400" dirty="0" smtClean="0">
                <a:ea typeface="宋体" charset="-122"/>
              </a:rPr>
              <a:t>24</a:t>
            </a:r>
            <a:r>
              <a:rPr lang="zh-CN" altLang="en-US" sz="2400" dirty="0" smtClean="0">
                <a:ea typeface="宋体" charset="-122"/>
              </a:rPr>
              <a:t>号粗体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DB3829A-8DC6-4529-B4EE-3A20AD7AAEF0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IBM Confidential</a:t>
            </a:r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3E87F060-CB26-4990-B54C-D05BE137C604}" type="datetime3">
              <a:rPr lang="en-US" altLang="zh-CN" smtClean="0"/>
              <a:pPr/>
              <a:t>27 March 2013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5A150D2-4D02-4A3B-BD5B-F866C135098F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IBM Confidential</a:t>
            </a:r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75ABE8A6-4056-4312-8FE1-860594CC07B1}" type="datetime3">
              <a:rPr lang="en-US" altLang="zh-CN" smtClean="0"/>
              <a:pPr/>
              <a:t>27 March 2013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B595369-D47F-4CE4-8999-DFA7E3954359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IBM Confidential</a:t>
            </a:r>
            <a:endParaRPr lang="en-US" alt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731F50B0-4544-48B4-8E51-6E3CA2D3C097}" type="datetime3">
              <a:rPr lang="en-US" altLang="zh-CN" smtClean="0"/>
              <a:pPr/>
              <a:t>27 March 2013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645D3A4-8BC2-4A1A-974A-F551C047A29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IBM Confidential</a:t>
            </a:r>
            <a:endParaRPr lang="en-US" alt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E1C02A13-DE47-4BD5-80B8-4D4111E2F653}" type="datetime3">
              <a:rPr lang="en-US" altLang="zh-CN" smtClean="0"/>
              <a:pPr/>
              <a:t>27 March 2013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82563" y="1412776"/>
            <a:ext cx="8686800" cy="494198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9ECE3C9-9AFF-4C08-B6DC-5E63EDF0F863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IBM Confidential</a:t>
            </a:r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9CB6BC7D-CAA3-4F49-B77D-F23979BA598B}" type="datetime3">
              <a:rPr lang="en-US" altLang="zh-CN" smtClean="0"/>
              <a:pPr/>
              <a:t>27 March 2013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97663" y="593725"/>
            <a:ext cx="2171700" cy="57610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82563" y="593725"/>
            <a:ext cx="6362700" cy="57610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2D7B0E6-7555-498F-9C46-6268379B228B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IBM Confidential</a:t>
            </a:r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1DA8ECC4-0AD9-4158-8563-A00A44C61193}" type="datetime3">
              <a:rPr lang="en-US" altLang="zh-CN" smtClean="0"/>
              <a:pPr/>
              <a:t>27 March 2013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79C6FCE-5098-4587-931A-ED875ECE5E3A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IBM Confidential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B906DEE9-7F79-4865-B795-884CE2DBE4F7}" type="datetime3">
              <a:rPr lang="en-US" altLang="zh-CN"/>
              <a:pPr/>
              <a:t>27 March 2013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sz="2400" dirty="0" smtClean="0">
                <a:ea typeface="宋体" charset="-122"/>
              </a:rPr>
              <a:t>标题：宋体</a:t>
            </a:r>
            <a:r>
              <a:rPr lang="en-US" altLang="zh-CN" sz="2400" dirty="0" smtClean="0">
                <a:ea typeface="宋体" charset="-122"/>
              </a:rPr>
              <a:t>24</a:t>
            </a:r>
            <a:r>
              <a:rPr lang="zh-CN" altLang="en-US" sz="2400" dirty="0" smtClean="0">
                <a:ea typeface="宋体" charset="-122"/>
              </a:rPr>
              <a:t>号粗体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182563" y="1412776"/>
            <a:ext cx="8686800" cy="4941987"/>
          </a:xfrm>
        </p:spPr>
        <p:txBody>
          <a:bodyPr/>
          <a:lstStyle>
            <a:lvl2pPr marL="509588" marR="0" indent="-1635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Arial" charset="0"/>
              <a:buChar char="–"/>
              <a:tabLst/>
              <a:defRPr/>
            </a:lvl2pPr>
            <a:lvl3pPr marL="855663" marR="0" indent="-173038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Char char="•"/>
              <a:tabLst/>
              <a:defRPr/>
            </a:lvl3pPr>
          </a:lstStyle>
          <a:p>
            <a:r>
              <a:rPr lang="zh-CN" altLang="en-US" dirty="0" smtClean="0"/>
              <a:t>单击此处编辑母版文本样式，宋体或微软雅黑，不小于</a:t>
            </a:r>
            <a:r>
              <a:rPr lang="en-US" altLang="zh-CN" dirty="0" smtClean="0"/>
              <a:t>18</a:t>
            </a:r>
            <a:r>
              <a:rPr lang="zh-CN" altLang="en-US" dirty="0" smtClean="0"/>
              <a:t>号</a:t>
            </a:r>
            <a:endParaRPr lang="en-US" altLang="zh-CN" dirty="0" smtClean="0"/>
          </a:p>
          <a:p>
            <a:pPr marL="509588" marR="0" lvl="1" indent="-1635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Arial" charset="0"/>
              <a:buChar char="–"/>
              <a:tabLst/>
              <a:defRPr/>
            </a:pPr>
            <a:r>
              <a:rPr lang="zh-CN" altLang="en-US" dirty="0" smtClean="0"/>
              <a:t>第二级，宋体或微软雅黑，不小于</a:t>
            </a:r>
            <a:r>
              <a:rPr lang="en-US" altLang="zh-CN" dirty="0" smtClean="0"/>
              <a:t>16</a:t>
            </a:r>
            <a:r>
              <a:rPr lang="zh-CN" altLang="en-US" dirty="0" smtClean="0"/>
              <a:t>号</a:t>
            </a:r>
            <a:endParaRPr lang="en-US" altLang="zh-CN" dirty="0" smtClean="0"/>
          </a:p>
          <a:p>
            <a:pPr marL="855663" marR="0" lvl="2" indent="-173038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Char char="•"/>
              <a:tabLst/>
              <a:defRPr/>
            </a:pPr>
            <a:r>
              <a:rPr lang="zh-CN" altLang="en-US" dirty="0" smtClean="0"/>
              <a:t>第三级，宋体或微软雅黑，不小于</a:t>
            </a:r>
            <a:r>
              <a:rPr lang="en-US" altLang="zh-CN" dirty="0" smtClean="0"/>
              <a:t>16</a:t>
            </a:r>
            <a:r>
              <a:rPr lang="zh-CN" altLang="en-US" dirty="0" smtClean="0"/>
              <a:t>号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79C6FCE-5098-4587-931A-ED875ECE5E3A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IBM Confidential</a:t>
            </a:r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B906DEE9-7F79-4865-B795-884CE2DBE4F7}" type="datetime3">
              <a:rPr lang="en-US" altLang="zh-CN" smtClean="0"/>
              <a:pPr/>
              <a:t>27 March 2013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sz="2400" dirty="0" smtClean="0">
                <a:ea typeface="宋体" charset="-122"/>
              </a:rPr>
              <a:t>标题：宋体</a:t>
            </a:r>
            <a:r>
              <a:rPr lang="en-US" altLang="zh-CN" sz="2400" dirty="0" smtClean="0">
                <a:ea typeface="宋体" charset="-122"/>
              </a:rPr>
              <a:t>24</a:t>
            </a:r>
            <a:r>
              <a:rPr lang="zh-CN" altLang="en-US" sz="2400" dirty="0" smtClean="0">
                <a:ea typeface="宋体" charset="-122"/>
              </a:rPr>
              <a:t>号粗体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182563" y="1412776"/>
            <a:ext cx="8686800" cy="4941987"/>
          </a:xfrm>
        </p:spPr>
        <p:txBody>
          <a:bodyPr/>
          <a:lstStyle>
            <a:lvl2pPr marL="509588" marR="0" indent="-1635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Arial" charset="0"/>
              <a:buChar char="–"/>
              <a:tabLst/>
              <a:defRPr/>
            </a:lvl2pPr>
            <a:lvl3pPr marL="855663" marR="0" indent="-173038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Char char="•"/>
              <a:tabLst/>
              <a:defRPr/>
            </a:lvl3pPr>
          </a:lstStyle>
          <a:p>
            <a:r>
              <a:rPr lang="zh-CN" altLang="en-US" dirty="0" smtClean="0"/>
              <a:t>单击此处编辑母版文本样式，宋体或微软雅黑，不小于</a:t>
            </a:r>
            <a:r>
              <a:rPr lang="en-US" altLang="zh-CN" dirty="0" smtClean="0"/>
              <a:t>18</a:t>
            </a:r>
            <a:r>
              <a:rPr lang="zh-CN" altLang="en-US" dirty="0" smtClean="0"/>
              <a:t>号</a:t>
            </a:r>
            <a:endParaRPr lang="en-US" altLang="zh-CN" dirty="0" smtClean="0"/>
          </a:p>
          <a:p>
            <a:pPr marL="509588" marR="0" lvl="1" indent="-1635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Arial" charset="0"/>
              <a:buChar char="–"/>
              <a:tabLst/>
              <a:defRPr/>
            </a:pPr>
            <a:r>
              <a:rPr lang="zh-CN" altLang="en-US" dirty="0" smtClean="0"/>
              <a:t>第二级，宋体或微软雅黑，不小于</a:t>
            </a:r>
            <a:r>
              <a:rPr lang="en-US" altLang="zh-CN" dirty="0" smtClean="0"/>
              <a:t>16</a:t>
            </a:r>
            <a:r>
              <a:rPr lang="zh-CN" altLang="en-US" dirty="0" smtClean="0"/>
              <a:t>号</a:t>
            </a:r>
            <a:endParaRPr lang="en-US" altLang="zh-CN" dirty="0" smtClean="0"/>
          </a:p>
          <a:p>
            <a:pPr marL="855663" marR="0" lvl="2" indent="-173038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Char char="•"/>
              <a:tabLst/>
              <a:defRPr/>
            </a:pPr>
            <a:r>
              <a:rPr lang="zh-CN" altLang="en-US" dirty="0" smtClean="0"/>
              <a:t>第三级，宋体或微软雅黑，不小于</a:t>
            </a:r>
            <a:r>
              <a:rPr lang="en-US" altLang="zh-CN" dirty="0" smtClean="0"/>
              <a:t>16</a:t>
            </a:r>
            <a:r>
              <a:rPr lang="zh-CN" altLang="en-US" dirty="0" smtClean="0"/>
              <a:t>号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79C6FCE-5098-4587-931A-ED875ECE5E3A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IBM Confidential</a:t>
            </a:r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B906DEE9-7F79-4865-B795-884CE2DBE4F7}" type="datetime3">
              <a:rPr lang="en-US" altLang="zh-CN" smtClean="0"/>
              <a:pPr/>
              <a:t>27 March 2013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sz="2400" dirty="0" smtClean="0">
                <a:ea typeface="宋体" charset="-122"/>
              </a:rPr>
              <a:t>标题：宋体</a:t>
            </a:r>
            <a:r>
              <a:rPr lang="en-US" altLang="zh-CN" sz="2400" dirty="0" smtClean="0">
                <a:ea typeface="宋体" charset="-122"/>
              </a:rPr>
              <a:t>24</a:t>
            </a:r>
            <a:r>
              <a:rPr lang="zh-CN" altLang="en-US" sz="2400" dirty="0" smtClean="0">
                <a:ea typeface="宋体" charset="-122"/>
              </a:rPr>
              <a:t>号粗体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182563" y="1412776"/>
            <a:ext cx="8686800" cy="4941987"/>
          </a:xfrm>
        </p:spPr>
        <p:txBody>
          <a:bodyPr/>
          <a:lstStyle>
            <a:lvl2pPr marL="509588" marR="0" indent="-1635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Arial" charset="0"/>
              <a:buChar char="–"/>
              <a:tabLst/>
              <a:defRPr/>
            </a:lvl2pPr>
            <a:lvl3pPr marL="855663" marR="0" indent="-173038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Char char="•"/>
              <a:tabLst/>
              <a:defRPr/>
            </a:lvl3pPr>
          </a:lstStyle>
          <a:p>
            <a:r>
              <a:rPr lang="zh-CN" altLang="en-US" dirty="0" smtClean="0"/>
              <a:t>单击此处编辑母版文本样式，宋体或微软雅黑，不小于</a:t>
            </a:r>
            <a:r>
              <a:rPr lang="en-US" altLang="zh-CN" dirty="0" smtClean="0"/>
              <a:t>18</a:t>
            </a:r>
            <a:r>
              <a:rPr lang="zh-CN" altLang="en-US" dirty="0" smtClean="0"/>
              <a:t>号</a:t>
            </a:r>
            <a:endParaRPr lang="en-US" altLang="zh-CN" dirty="0" smtClean="0"/>
          </a:p>
          <a:p>
            <a:pPr marL="509588" marR="0" lvl="1" indent="-1635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Arial" charset="0"/>
              <a:buChar char="–"/>
              <a:tabLst/>
              <a:defRPr/>
            </a:pPr>
            <a:r>
              <a:rPr lang="zh-CN" altLang="en-US" dirty="0" smtClean="0"/>
              <a:t>第二级，宋体或微软雅黑，不小于</a:t>
            </a:r>
            <a:r>
              <a:rPr lang="en-US" altLang="zh-CN" dirty="0" smtClean="0"/>
              <a:t>16</a:t>
            </a:r>
            <a:r>
              <a:rPr lang="zh-CN" altLang="en-US" dirty="0" smtClean="0"/>
              <a:t>号</a:t>
            </a:r>
            <a:endParaRPr lang="en-US" altLang="zh-CN" dirty="0" smtClean="0"/>
          </a:p>
          <a:p>
            <a:pPr marL="855663" marR="0" lvl="2" indent="-173038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Char char="•"/>
              <a:tabLst/>
              <a:defRPr/>
            </a:pPr>
            <a:r>
              <a:rPr lang="zh-CN" altLang="en-US" dirty="0" smtClean="0"/>
              <a:t>第三级，宋体或微软雅黑，不小于</a:t>
            </a:r>
            <a:r>
              <a:rPr lang="en-US" altLang="zh-CN" dirty="0" smtClean="0"/>
              <a:t>16</a:t>
            </a:r>
            <a:r>
              <a:rPr lang="zh-CN" altLang="en-US" dirty="0" smtClean="0"/>
              <a:t>号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79C6FCE-5098-4587-931A-ED875ECE5E3A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IBM Confidential</a:t>
            </a:r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B906DEE9-7F79-4865-B795-884CE2DBE4F7}" type="datetime3">
              <a:rPr lang="en-US" altLang="zh-CN" smtClean="0"/>
              <a:pPr/>
              <a:t>27 March 2013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FBD2D27-A7C0-4E6E-87B4-FFC3E1B31A24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IBM Confidential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6E7EA41-426C-44B7-8D30-270FD96C270D}" type="datetime3">
              <a:rPr lang="en-US" altLang="zh-CN"/>
              <a:pPr/>
              <a:t>27 March 2013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82563" y="1874838"/>
            <a:ext cx="4267200" cy="4479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02163" y="1874838"/>
            <a:ext cx="4267200" cy="4479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C54805F-FC4B-41D9-864C-4F39F6EC0BC3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IBM Confidential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C994A12-59D8-4A66-A927-37F9DDB12070}" type="datetime3">
              <a:rPr lang="en-US" altLang="zh-CN"/>
              <a:pPr/>
              <a:t>27 March 2013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424254C-6A1A-498E-ACF9-F381CE752AE2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IBM Confidential</a:t>
            </a:r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EBDA6575-449F-446C-9A77-3C9FF1B558CE}" type="datetime3">
              <a:rPr lang="en-US" altLang="zh-CN"/>
              <a:pPr/>
              <a:t>27 March 2013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image" Target="../media/image7.jpeg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563" y="1874838"/>
            <a:ext cx="8686800" cy="447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</p:txBody>
      </p:sp>
      <p:sp>
        <p:nvSpPr>
          <p:cNvPr id="67588" name="Line 4"/>
          <p:cNvSpPr>
            <a:spLocks noChangeShapeType="1"/>
          </p:cNvSpPr>
          <p:nvPr/>
        </p:nvSpPr>
        <p:spPr bwMode="auto">
          <a:xfrm flipV="1">
            <a:off x="274638" y="549275"/>
            <a:ext cx="8594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black">
          <a:xfrm>
            <a:off x="7589838" y="6537325"/>
            <a:ext cx="13716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algn="r">
              <a:lnSpc>
                <a:spcPct val="100000"/>
              </a:lnSpc>
            </a:pPr>
            <a:r>
              <a:rPr lang="en-US" altLang="zh-CN" sz="800" dirty="0">
                <a:solidFill>
                  <a:schemeClr val="tx1"/>
                </a:solidFill>
                <a:ea typeface="宋体" charset="-122"/>
              </a:rPr>
              <a:t>© </a:t>
            </a:r>
            <a:r>
              <a:rPr lang="en-US" altLang="zh-CN" sz="800" dirty="0" smtClean="0">
                <a:solidFill>
                  <a:schemeClr val="tx1"/>
                </a:solidFill>
                <a:ea typeface="宋体" charset="-122"/>
              </a:rPr>
              <a:t>2012 </a:t>
            </a:r>
            <a:r>
              <a:rPr lang="en-US" altLang="zh-CN" sz="800" dirty="0">
                <a:solidFill>
                  <a:schemeClr val="tx1"/>
                </a:solidFill>
                <a:ea typeface="宋体" charset="-122"/>
              </a:rPr>
              <a:t>IBM Corporation</a:t>
            </a:r>
            <a:endParaRPr lang="en-US" altLang="zh-CN" sz="1800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67591" name="Rectangle 7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182563" y="6537325"/>
            <a:ext cx="366712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>
                <a:solidFill>
                  <a:schemeClr val="tx1"/>
                </a:solidFill>
                <a:ea typeface="宋体" charset="-122"/>
                <a:cs typeface="Arial" charset="0"/>
              </a:defRPr>
            </a:lvl1pPr>
          </a:lstStyle>
          <a:p>
            <a:fld id="{00DEC9F4-721B-402E-A7A8-B237B81F1105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7592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54163" y="6537325"/>
            <a:ext cx="59436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>
                <a:solidFill>
                  <a:schemeClr val="tx1"/>
                </a:solidFill>
                <a:ea typeface="宋体" charset="-122"/>
                <a:cs typeface="Arial" charset="0"/>
              </a:defRPr>
            </a:lvl1pPr>
          </a:lstStyle>
          <a:p>
            <a:r>
              <a:rPr lang="en-US" altLang="zh-CN"/>
              <a:t>IBM Confidential</a:t>
            </a:r>
          </a:p>
        </p:txBody>
      </p:sp>
      <p:sp>
        <p:nvSpPr>
          <p:cNvPr id="6759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49275" y="6537325"/>
            <a:ext cx="1004888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>
                <a:solidFill>
                  <a:schemeClr val="tx1"/>
                </a:solidFill>
                <a:ea typeface="宋体" charset="-122"/>
                <a:cs typeface="Arial" charset="0"/>
              </a:defRPr>
            </a:lvl1pPr>
          </a:lstStyle>
          <a:p>
            <a:fld id="{C883EAF0-AF9C-4191-8896-80CA3C62D2C2}" type="datetime3">
              <a:rPr lang="en-US" altLang="zh-CN"/>
              <a:pPr/>
              <a:t>27 March 2013</a:t>
            </a:fld>
            <a:endParaRPr lang="en-US" altLang="zh-CN" dirty="0"/>
          </a:p>
        </p:txBody>
      </p:sp>
      <p:pic>
        <p:nvPicPr>
          <p:cNvPr id="67594" name="Picture 10" descr="R120_G137_B251-200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8280400" y="227013"/>
            <a:ext cx="588963" cy="236537"/>
          </a:xfrm>
          <a:prstGeom prst="rect">
            <a:avLst/>
          </a:prstGeom>
          <a:noFill/>
        </p:spPr>
      </p:pic>
      <p:sp>
        <p:nvSpPr>
          <p:cNvPr id="6759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82563" y="593725"/>
            <a:ext cx="8686800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53" r:id="rId2"/>
    <p:sldLayoutId id="2147483654" r:id="rId3"/>
    <p:sldLayoutId id="2147483667" r:id="rId4"/>
    <p:sldLayoutId id="2147483666" r:id="rId5"/>
    <p:sldLayoutId id="2147483665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</a:defRPr>
      </a:lvl9pPr>
    </p:titleStyle>
    <p:bodyStyle>
      <a:lvl1pPr marL="173038" indent="-173038" algn="l" rtl="0" eaLnBrk="1" fontAlgn="base" hangingPunct="1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509588" indent="-163513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–"/>
        <a:defRPr sz="1600">
          <a:solidFill>
            <a:schemeClr val="tx1"/>
          </a:solidFill>
          <a:latin typeface="+mn-lt"/>
        </a:defRPr>
      </a:lvl2pPr>
      <a:lvl3pPr marL="855663" indent="-173038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Char char="•"/>
        <a:defRPr sz="1600">
          <a:solidFill>
            <a:schemeClr val="tx1"/>
          </a:solidFill>
          <a:latin typeface="+mn-lt"/>
        </a:defRPr>
      </a:lvl3pPr>
      <a:lvl4pPr marL="1203325" indent="-17303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defRPr sz="1600">
          <a:solidFill>
            <a:schemeClr val="bg1"/>
          </a:solidFill>
          <a:latin typeface="+mn-lt"/>
        </a:defRPr>
      </a:lvl4pPr>
      <a:lvl5pPr marL="15398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</a:defRPr>
      </a:lvl5pPr>
      <a:lvl6pPr marL="19970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</a:defRPr>
      </a:lvl6pPr>
      <a:lvl7pPr marL="24542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</a:defRPr>
      </a:lvl7pPr>
      <a:lvl8pPr marL="29114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</a:defRPr>
      </a:lvl8pPr>
      <a:lvl9pPr marL="33686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563" y="1412776"/>
            <a:ext cx="8686800" cy="4941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</p:txBody>
      </p:sp>
      <p:sp>
        <p:nvSpPr>
          <p:cNvPr id="67588" name="Line 4"/>
          <p:cNvSpPr>
            <a:spLocks noChangeShapeType="1"/>
          </p:cNvSpPr>
          <p:nvPr/>
        </p:nvSpPr>
        <p:spPr bwMode="auto">
          <a:xfrm flipV="1">
            <a:off x="274638" y="549275"/>
            <a:ext cx="8594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black">
          <a:xfrm>
            <a:off x="7589838" y="6537325"/>
            <a:ext cx="13716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algn="r">
              <a:lnSpc>
                <a:spcPct val="100000"/>
              </a:lnSpc>
            </a:pPr>
            <a:r>
              <a:rPr lang="en-US" altLang="zh-CN" sz="800" dirty="0">
                <a:solidFill>
                  <a:schemeClr val="tx1"/>
                </a:solidFill>
                <a:ea typeface="宋体" charset="-122"/>
              </a:rPr>
              <a:t>© </a:t>
            </a:r>
            <a:r>
              <a:rPr lang="en-US" altLang="zh-CN" sz="800" dirty="0" smtClean="0">
                <a:solidFill>
                  <a:schemeClr val="tx1"/>
                </a:solidFill>
                <a:ea typeface="宋体" charset="-122"/>
              </a:rPr>
              <a:t>2012 </a:t>
            </a:r>
            <a:r>
              <a:rPr lang="en-US" altLang="zh-CN" sz="800" dirty="0">
                <a:solidFill>
                  <a:schemeClr val="tx1"/>
                </a:solidFill>
                <a:ea typeface="宋体" charset="-122"/>
              </a:rPr>
              <a:t>IBM Corporation</a:t>
            </a:r>
            <a:endParaRPr lang="en-US" altLang="zh-CN" sz="1800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67591" name="Rectangle 7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182563" y="6537325"/>
            <a:ext cx="366712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>
                <a:solidFill>
                  <a:schemeClr val="tx1"/>
                </a:solidFill>
                <a:ea typeface="宋体" charset="-122"/>
                <a:cs typeface="Arial" charset="0"/>
              </a:defRPr>
            </a:lvl1pPr>
          </a:lstStyle>
          <a:p>
            <a:fld id="{00DEC9F4-721B-402E-A7A8-B237B81F1105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67592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47664" y="6540584"/>
            <a:ext cx="59436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>
                <a:solidFill>
                  <a:schemeClr val="tx1"/>
                </a:solidFill>
                <a:ea typeface="宋体" charset="-122"/>
                <a:cs typeface="Arial" charset="0"/>
              </a:defRPr>
            </a:lvl1pPr>
          </a:lstStyle>
          <a:p>
            <a:r>
              <a:rPr lang="en-US" altLang="zh-CN" smtClean="0"/>
              <a:t>IBM Confidential</a:t>
            </a:r>
            <a:endParaRPr lang="en-US" altLang="zh-CN"/>
          </a:p>
        </p:txBody>
      </p:sp>
      <p:sp>
        <p:nvSpPr>
          <p:cNvPr id="6759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49275" y="6540584"/>
            <a:ext cx="1004888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>
                <a:solidFill>
                  <a:schemeClr val="tx1"/>
                </a:solidFill>
                <a:ea typeface="宋体" charset="-122"/>
                <a:cs typeface="Arial" charset="0"/>
              </a:defRPr>
            </a:lvl1pPr>
          </a:lstStyle>
          <a:p>
            <a:fld id="{C883EAF0-AF9C-4191-8896-80CA3C62D2C2}" type="datetime3">
              <a:rPr lang="en-US" altLang="zh-CN" smtClean="0"/>
              <a:pPr/>
              <a:t>27 March 2013</a:t>
            </a:fld>
            <a:endParaRPr lang="en-US" altLang="zh-CN"/>
          </a:p>
        </p:txBody>
      </p:sp>
      <p:sp>
        <p:nvSpPr>
          <p:cNvPr id="6759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82563" y="593725"/>
            <a:ext cx="8686800" cy="747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sz="2400" dirty="0" smtClean="0">
                <a:ea typeface="宋体" charset="-122"/>
              </a:rPr>
              <a:t>标题：宋体</a:t>
            </a:r>
            <a:r>
              <a:rPr lang="en-US" altLang="zh-CN" sz="2400" dirty="0" smtClean="0">
                <a:ea typeface="宋体" charset="-122"/>
              </a:rPr>
              <a:t>24</a:t>
            </a:r>
            <a:r>
              <a:rPr lang="zh-CN" altLang="en-US" sz="2400" dirty="0" smtClean="0">
                <a:ea typeface="宋体" charset="-122"/>
              </a:rPr>
              <a:t>号粗体</a:t>
            </a:r>
            <a:endParaRPr lang="en-US" altLang="zh-CN" dirty="0" smtClean="0"/>
          </a:p>
        </p:txBody>
      </p:sp>
      <p:pic>
        <p:nvPicPr>
          <p:cNvPr id="14" name="Picture 10" descr="R120_G137_B251-200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172896" y="124950"/>
            <a:ext cx="863600" cy="346836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0000" endA="300" endPos="38500" dist="50800" dir="5400000" sy="-100000" algn="bl" rotWithShape="0"/>
          </a:effectLst>
        </p:spPr>
      </p:pic>
      <p:pic>
        <p:nvPicPr>
          <p:cNvPr id="16" name="Picture 11"/>
          <p:cNvPicPr>
            <a:picLocks noChangeAspect="1" noChangeArrowheads="1"/>
          </p:cNvPicPr>
          <p:nvPr/>
        </p:nvPicPr>
        <p:blipFill>
          <a:blip r:embed="rId14" cstate="print"/>
          <a:stretch>
            <a:fillRect/>
          </a:stretch>
        </p:blipFill>
        <p:spPr bwMode="auto">
          <a:xfrm>
            <a:off x="6732240" y="58272"/>
            <a:ext cx="1368152" cy="466558"/>
          </a:xfrm>
          <a:prstGeom prst="rect">
            <a:avLst/>
          </a:prstGeom>
          <a:noFill/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0000" endA="300" endPos="385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0"/>
            <a:ext cx="1115616" cy="54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softEdge rad="31750"/>
          </a:effectLst>
          <a:scene3d>
            <a:camera prst="orthographicFront"/>
            <a:lightRig rig="threePt" dir="t"/>
          </a:scene3d>
          <a:sp3d>
            <a:bevelT prst="slope"/>
          </a:sp3d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0"/>
            <a:ext cx="1115616" cy="54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softEdge rad="31750"/>
          </a:effectLst>
          <a:scene3d>
            <a:camera prst="orthographicFront"/>
            <a:lightRig rig="threePt" dir="t"/>
          </a:scene3d>
          <a:sp3d>
            <a:bevelT prst="slope"/>
          </a:sp3d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</a:defRPr>
      </a:lvl9pPr>
    </p:titleStyle>
    <p:bodyStyle>
      <a:lvl1pPr marL="173038" indent="-173038" algn="l" rtl="0" eaLnBrk="1" fontAlgn="base" hangingPunct="1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509588" indent="-163513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–"/>
        <a:defRPr sz="1600">
          <a:solidFill>
            <a:schemeClr val="tx1"/>
          </a:solidFill>
          <a:latin typeface="+mn-lt"/>
        </a:defRPr>
      </a:lvl2pPr>
      <a:lvl3pPr marL="855663" indent="-173038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Char char="•"/>
        <a:defRPr sz="1600">
          <a:solidFill>
            <a:schemeClr val="tx1"/>
          </a:solidFill>
          <a:latin typeface="+mn-lt"/>
        </a:defRPr>
      </a:lvl3pPr>
      <a:lvl4pPr marL="1203325" indent="-17303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defRPr sz="1600">
          <a:solidFill>
            <a:schemeClr val="bg1"/>
          </a:solidFill>
          <a:latin typeface="+mn-lt"/>
        </a:defRPr>
      </a:lvl4pPr>
      <a:lvl5pPr marL="15398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</a:defRPr>
      </a:lvl5pPr>
      <a:lvl6pPr marL="19970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</a:defRPr>
      </a:lvl6pPr>
      <a:lvl7pPr marL="24542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</a:defRPr>
      </a:lvl7pPr>
      <a:lvl8pPr marL="29114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</a:defRPr>
      </a:lvl8pPr>
      <a:lvl9pPr marL="33686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raap1.bbg.com.cn:9705/analytic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Oracle Retail </a:t>
            </a:r>
            <a:r>
              <a:rPr lang="en-US" altLang="zh-CN" dirty="0" smtClean="0"/>
              <a:t>Analytics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altLang="zh-CN" sz="2400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23850" y="6021288"/>
            <a:ext cx="7561263" cy="360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173038" marR="0" lvl="0" indent="-17303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Retail, </a:t>
            </a:r>
            <a:r>
              <a:rPr kumimoji="0" lang="en-US" altLang="zh-CN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201303</a:t>
            </a:r>
            <a:r>
              <a:rPr lang="en-US" altLang="zh-CN" sz="1200" b="1" kern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27</a:t>
            </a:r>
            <a:endParaRPr kumimoji="0" lang="en-US" altLang="zh-CN" sz="1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12" name="Rectangle 16"/>
          <p:cNvSpPr>
            <a:spLocks noGrp="1" noChangeArrowheads="1"/>
          </p:cNvSpPr>
          <p:nvPr>
            <p:ph type="title"/>
          </p:nvPr>
        </p:nvSpPr>
        <p:spPr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19080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Retail Analytics Story——</a:t>
            </a:r>
            <a:r>
              <a:rPr lang="en-US" altLang="zh-CN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Answer——</a:t>
            </a:r>
            <a:r>
              <a:rPr lang="zh-CN" altLang="en-US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复合布局</a:t>
            </a:r>
            <a:endParaRPr lang="en-US" altLang="zh-CN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8172400" cy="5312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492896"/>
            <a:ext cx="5810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603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5780"/>
            <a:ext cx="7200800" cy="5049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1312" name="Rectangle 16"/>
          <p:cNvSpPr>
            <a:spLocks noGrp="1" noChangeArrowheads="1"/>
          </p:cNvSpPr>
          <p:nvPr>
            <p:ph type="title"/>
          </p:nvPr>
        </p:nvSpPr>
        <p:spPr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19080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Retail Analytics Story——</a:t>
            </a:r>
            <a:r>
              <a:rPr lang="en-US" altLang="zh-CN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Answer——</a:t>
            </a:r>
            <a:r>
              <a:rPr lang="zh-CN" altLang="en-US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标题视图</a:t>
            </a:r>
            <a:endParaRPr lang="en-US" altLang="zh-CN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680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12" name="Rectangle 16"/>
          <p:cNvSpPr>
            <a:spLocks noGrp="1" noChangeArrowheads="1"/>
          </p:cNvSpPr>
          <p:nvPr>
            <p:ph type="title"/>
          </p:nvPr>
        </p:nvSpPr>
        <p:spPr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19080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Retail Analytics Story——</a:t>
            </a:r>
            <a:r>
              <a:rPr lang="en-US" altLang="zh-CN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Answer——</a:t>
            </a:r>
            <a:r>
              <a:rPr lang="zh-CN" altLang="en-US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保存</a:t>
            </a:r>
            <a:endParaRPr lang="en-US" altLang="zh-CN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48815"/>
            <a:ext cx="8208912" cy="51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1966739"/>
            <a:ext cx="590550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952257"/>
            <a:ext cx="5429250" cy="372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9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01501"/>
            <a:ext cx="8424936" cy="523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717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12" name="Rectangle 16"/>
          <p:cNvSpPr>
            <a:spLocks noGrp="1" noChangeArrowheads="1"/>
          </p:cNvSpPr>
          <p:nvPr>
            <p:ph type="title"/>
          </p:nvPr>
        </p:nvSpPr>
        <p:spPr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19080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Retail Analytics Story——</a:t>
            </a:r>
            <a:r>
              <a:rPr lang="en-US" altLang="zh-CN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Answer——</a:t>
            </a:r>
            <a:r>
              <a:rPr lang="zh-CN" altLang="en-US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数据透视表视图</a:t>
            </a:r>
            <a:endParaRPr lang="en-US" altLang="zh-CN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68" y="1268760"/>
            <a:ext cx="8518717" cy="5361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013" y="2962275"/>
            <a:ext cx="3609975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43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12" name="Rectangle 16"/>
          <p:cNvSpPr>
            <a:spLocks noGrp="1" noChangeArrowheads="1"/>
          </p:cNvSpPr>
          <p:nvPr>
            <p:ph type="title"/>
          </p:nvPr>
        </p:nvSpPr>
        <p:spPr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19080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Retail Analytics Story——</a:t>
            </a:r>
            <a:r>
              <a:rPr lang="en-US" altLang="zh-CN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Answer</a:t>
            </a:r>
            <a:r>
              <a:rPr lang="en-US" altLang="zh-CN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——View</a:t>
            </a:r>
            <a:endParaRPr lang="en-US" altLang="zh-CN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12776"/>
            <a:ext cx="7128792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721" y="1556792"/>
            <a:ext cx="6686550" cy="394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975" y="2204864"/>
            <a:ext cx="6305550" cy="219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62261"/>
            <a:ext cx="2247900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04864"/>
            <a:ext cx="6410325" cy="239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902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12" name="Rectangle 16"/>
          <p:cNvSpPr>
            <a:spLocks noGrp="1" noChangeArrowheads="1"/>
          </p:cNvSpPr>
          <p:nvPr>
            <p:ph type="title"/>
          </p:nvPr>
        </p:nvSpPr>
        <p:spPr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19080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Retail Analytics Story——</a:t>
            </a:r>
            <a:r>
              <a:rPr lang="en-US" altLang="zh-CN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Answer——</a:t>
            </a:r>
            <a:r>
              <a:rPr lang="zh-CN" altLang="en-US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数据透视表视图</a:t>
            </a:r>
            <a:endParaRPr lang="en-US" altLang="zh-CN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032" y="1315476"/>
            <a:ext cx="6313512" cy="4717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932" y="1340768"/>
            <a:ext cx="6638925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606" y="4869160"/>
            <a:ext cx="1285875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82" y="1340768"/>
            <a:ext cx="8351582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4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204864"/>
            <a:ext cx="1524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4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3" y="2530772"/>
            <a:ext cx="6334125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902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 bwMode="auto">
          <a:xfrm>
            <a:off x="176105" y="1268760"/>
            <a:ext cx="8791791" cy="5232641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30188" indent="-230188" algn="ctr"/>
            <a:endParaRPr lang="zh-CN" altLang="en-US" dirty="0" smtClean="0"/>
          </a:p>
        </p:txBody>
      </p:sp>
      <p:sp>
        <p:nvSpPr>
          <p:cNvPr id="311312" name="Rectangle 16"/>
          <p:cNvSpPr>
            <a:spLocks noGrp="1" noChangeArrowheads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US" altLang="zh-CN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Retail Analytics </a:t>
            </a:r>
            <a:r>
              <a:rPr lang="en-US" altLang="zh-CN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Story——Question——</a:t>
            </a:r>
            <a:r>
              <a:rPr lang="en-US" altLang="zh-CN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Scenario </a:t>
            </a:r>
            <a:r>
              <a:rPr lang="en-US" altLang="zh-CN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en-US" altLang="zh-CN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75853" y="1484784"/>
            <a:ext cx="160385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00000"/>
            </a:pPr>
            <a:r>
              <a:rPr lang="en-US" altLang="zh-CN" sz="2400" dirty="0" err="1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Scen</a:t>
            </a:r>
            <a:r>
              <a:rPr lang="en-US" altLang="zh-CN" sz="2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2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2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421025"/>
            <a:ext cx="6505723" cy="501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436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 bwMode="auto">
          <a:xfrm>
            <a:off x="176105" y="1268760"/>
            <a:ext cx="8791791" cy="5232641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30188" indent="-230188" algn="ctr"/>
            <a:endParaRPr lang="zh-CN" altLang="en-US" dirty="0" smtClean="0"/>
          </a:p>
        </p:txBody>
      </p:sp>
      <p:sp>
        <p:nvSpPr>
          <p:cNvPr id="311312" name="Rectangle 16"/>
          <p:cNvSpPr>
            <a:spLocks noGrp="1" noChangeArrowheads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US" altLang="zh-CN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Retail Analytics </a:t>
            </a:r>
            <a:r>
              <a:rPr lang="en-US" altLang="zh-CN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Story——Question——</a:t>
            </a:r>
            <a:r>
              <a:rPr lang="en-US" altLang="zh-CN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Scenario 2</a:t>
            </a:r>
            <a:endParaRPr lang="en-US" altLang="zh-CN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75853" y="1484784"/>
            <a:ext cx="160385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00000"/>
            </a:pPr>
            <a:r>
              <a:rPr lang="en-US" altLang="zh-CN" sz="2400" dirty="0" err="1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Scen</a:t>
            </a:r>
            <a:r>
              <a:rPr lang="en-US" altLang="zh-CN" sz="2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2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2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484337"/>
            <a:ext cx="6000750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288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12" name="Rectangle 16"/>
          <p:cNvSpPr>
            <a:spLocks noGrp="1" noChangeArrowheads="1"/>
          </p:cNvSpPr>
          <p:nvPr>
            <p:ph type="title"/>
          </p:nvPr>
        </p:nvSpPr>
        <p:spPr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19080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Retail Analytics Story——</a:t>
            </a:r>
            <a:r>
              <a:rPr lang="en-US" altLang="zh-CN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Answer——</a:t>
            </a:r>
            <a:r>
              <a:rPr lang="zh-CN" altLang="en-US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另存为</a:t>
            </a:r>
            <a:endParaRPr lang="en-US" altLang="zh-CN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3" y="1471613"/>
            <a:ext cx="5438775" cy="391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39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12" name="Rectangle 16"/>
          <p:cNvSpPr>
            <a:spLocks noGrp="1" noChangeArrowheads="1"/>
          </p:cNvSpPr>
          <p:nvPr>
            <p:ph type="title"/>
          </p:nvPr>
        </p:nvSpPr>
        <p:spPr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19080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Retail Analytics Story——</a:t>
            </a:r>
            <a:r>
              <a:rPr lang="en-US" altLang="zh-CN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Answer——</a:t>
            </a:r>
            <a:r>
              <a:rPr lang="zh-CN" altLang="en-US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图表视图</a:t>
            </a:r>
            <a:endParaRPr lang="en-US" altLang="zh-CN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447" y="1556792"/>
            <a:ext cx="6610350" cy="357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68759"/>
            <a:ext cx="7272808" cy="489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3886572"/>
            <a:ext cx="552450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727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12" name="Rectangle 16"/>
          <p:cNvSpPr>
            <a:spLocks noGrp="1" noChangeArrowheads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US" altLang="zh-CN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Retail </a:t>
            </a:r>
            <a:r>
              <a:rPr lang="en-US" altLang="zh-CN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Analytics Story</a:t>
            </a:r>
            <a:endParaRPr lang="en-US" altLang="zh-CN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等于号 5"/>
          <p:cNvSpPr/>
          <p:nvPr/>
        </p:nvSpPr>
        <p:spPr bwMode="auto">
          <a:xfrm>
            <a:off x="3491880" y="2636912"/>
            <a:ext cx="1949792" cy="1382580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30188" indent="-230188" algn="ctr"/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59092" y="2675318"/>
            <a:ext cx="815368" cy="122084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zh-CN" sz="80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?</a:t>
            </a:r>
            <a:endParaRPr lang="zh-CN" altLang="en-US" sz="80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778927" y="4350120"/>
            <a:ext cx="1375697" cy="13111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BUT</a:t>
            </a:r>
          </a:p>
          <a:p>
            <a:pPr algn="ctr"/>
            <a:r>
              <a:rPr lang="en-US" altLang="zh-CN" sz="44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NOT</a:t>
            </a:r>
            <a:endParaRPr lang="zh-CN" altLang="en-US" sz="44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780928"/>
            <a:ext cx="28194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671" y="2780928"/>
            <a:ext cx="3450809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281816" y="1484784"/>
            <a:ext cx="636992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00000"/>
            </a:pPr>
            <a:r>
              <a:rPr lang="en-US" altLang="zh-CN" sz="3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A Story But </a:t>
            </a:r>
            <a:r>
              <a:rPr lang="en-US" altLang="zh-CN" sz="3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N</a:t>
            </a:r>
            <a:r>
              <a:rPr lang="en-US" altLang="zh-CN" sz="3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ot </a:t>
            </a:r>
            <a:r>
              <a:rPr lang="en-US" altLang="zh-CN" sz="3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F</a:t>
            </a:r>
            <a:r>
              <a:rPr lang="en-US" altLang="zh-CN" sz="3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airy </a:t>
            </a:r>
            <a:r>
              <a:rPr lang="en-US" altLang="zh-CN" sz="3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T</a:t>
            </a:r>
            <a:r>
              <a:rPr lang="en-US" altLang="zh-CN" sz="3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ale</a:t>
            </a:r>
          </a:p>
          <a:p>
            <a:pPr>
              <a:buSzPct val="100000"/>
            </a:pPr>
            <a:r>
              <a:rPr lang="en-US" altLang="zh-CN" sz="3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		    </a:t>
            </a:r>
            <a:r>
              <a:rPr lang="en-US" altLang="zh-CN" sz="24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左拉 </a:t>
            </a:r>
            <a:r>
              <a:rPr lang="en-US" altLang="zh-CN" sz="24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RA Adventure</a:t>
            </a:r>
            <a:endParaRPr lang="en-US" altLang="zh-CN" sz="2400" b="1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248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12" name="Rectangle 16"/>
          <p:cNvSpPr>
            <a:spLocks noGrp="1" noChangeArrowheads="1"/>
          </p:cNvSpPr>
          <p:nvPr>
            <p:ph type="title"/>
          </p:nvPr>
        </p:nvSpPr>
        <p:spPr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19080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Retail Analytics Story——</a:t>
            </a:r>
            <a:r>
              <a:rPr lang="en-US" altLang="zh-CN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Answer——</a:t>
            </a:r>
            <a:r>
              <a:rPr lang="zh-CN" altLang="en-US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条形图</a:t>
            </a:r>
            <a:r>
              <a:rPr lang="zh-CN" altLang="en-US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视图</a:t>
            </a:r>
            <a:endParaRPr lang="en-US" altLang="zh-CN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9" y="1826843"/>
            <a:ext cx="8084194" cy="3330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1662113"/>
            <a:ext cx="6515100" cy="353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976264"/>
            <a:ext cx="8001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9" y="1340768"/>
            <a:ext cx="3267075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603" y="1340768"/>
            <a:ext cx="3419475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7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25" y="4077072"/>
            <a:ext cx="40386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8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324722"/>
            <a:ext cx="2647950" cy="219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9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53" y="2106032"/>
            <a:ext cx="6753225" cy="347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727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22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2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12" name="Rectangle 16"/>
          <p:cNvSpPr>
            <a:spLocks noGrp="1" noChangeArrowheads="1"/>
          </p:cNvSpPr>
          <p:nvPr>
            <p:ph type="title"/>
          </p:nvPr>
        </p:nvSpPr>
        <p:spPr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19080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Retail Analytics Story——</a:t>
            </a:r>
            <a:r>
              <a:rPr lang="en-US" altLang="zh-CN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Answer——</a:t>
            </a:r>
            <a:r>
              <a:rPr lang="zh-CN" altLang="en-US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条形图视图</a:t>
            </a:r>
            <a:endParaRPr lang="en-US" altLang="zh-CN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12776"/>
            <a:ext cx="8136904" cy="4215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93" y="1412775"/>
            <a:ext cx="8154063" cy="4474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72816"/>
            <a:ext cx="571500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819275"/>
            <a:ext cx="8477250" cy="321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98" y="1360834"/>
            <a:ext cx="7222404" cy="4073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6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35206"/>
            <a:ext cx="6434033" cy="4061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6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35" y="1412775"/>
            <a:ext cx="8527229" cy="4385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727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5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5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3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 bwMode="auto">
          <a:xfrm>
            <a:off x="176105" y="1268760"/>
            <a:ext cx="8791791" cy="5232641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30188" indent="-230188" algn="ctr"/>
            <a:endParaRPr lang="zh-CN" altLang="en-US" dirty="0" smtClean="0"/>
          </a:p>
        </p:txBody>
      </p:sp>
      <p:sp>
        <p:nvSpPr>
          <p:cNvPr id="311312" name="Rectangle 16"/>
          <p:cNvSpPr>
            <a:spLocks noGrp="1" noChangeArrowheads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US" altLang="zh-CN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Retail Analytics </a:t>
            </a:r>
            <a:r>
              <a:rPr lang="en-US" altLang="zh-CN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Story——Question</a:t>
            </a:r>
            <a:r>
              <a:rPr lang="en-US" altLang="zh-CN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——Scenario </a:t>
            </a:r>
            <a:r>
              <a:rPr lang="en-US" altLang="zh-CN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en-US" altLang="zh-CN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75853" y="1484784"/>
            <a:ext cx="160385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00000"/>
            </a:pPr>
            <a:r>
              <a:rPr lang="en-US" altLang="zh-CN" sz="2400" dirty="0" err="1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Scen</a:t>
            </a:r>
            <a:r>
              <a:rPr lang="en-US" altLang="zh-CN" sz="2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3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2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287" y="1556792"/>
            <a:ext cx="6885169" cy="412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287" y="1484783"/>
            <a:ext cx="5257800" cy="479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894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12" name="Rectangle 16"/>
          <p:cNvSpPr>
            <a:spLocks noGrp="1" noChangeArrowheads="1"/>
          </p:cNvSpPr>
          <p:nvPr>
            <p:ph type="title"/>
          </p:nvPr>
        </p:nvSpPr>
        <p:spPr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19080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Retail Analytics Story</a:t>
            </a:r>
            <a:r>
              <a:rPr lang="en-US" altLang="zh-CN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——Dashboard——</a:t>
            </a:r>
            <a:r>
              <a:rPr lang="zh-CN" altLang="en-US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新建</a:t>
            </a:r>
            <a:endParaRPr lang="en-US" altLang="zh-CN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0767"/>
            <a:ext cx="8280920" cy="5145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463" y="2462213"/>
            <a:ext cx="4029075" cy="193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452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12" name="Rectangle 16"/>
          <p:cNvSpPr>
            <a:spLocks noGrp="1" noChangeArrowheads="1"/>
          </p:cNvSpPr>
          <p:nvPr>
            <p:ph type="title"/>
          </p:nvPr>
        </p:nvSpPr>
        <p:spPr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19080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Retail Analytics Story</a:t>
            </a:r>
            <a:r>
              <a:rPr lang="en-US" altLang="zh-CN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——Dashboard——</a:t>
            </a:r>
            <a:r>
              <a:rPr lang="zh-CN" altLang="en-US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布局</a:t>
            </a:r>
            <a:endParaRPr lang="en-US" altLang="zh-CN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07579"/>
            <a:ext cx="8289907" cy="5217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1916832"/>
            <a:ext cx="342900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513" y="1916832"/>
            <a:ext cx="47625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0768"/>
            <a:ext cx="8350908" cy="5256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94" y="1947300"/>
            <a:ext cx="7258050" cy="292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452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6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6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7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12" name="Rectangle 16"/>
          <p:cNvSpPr>
            <a:spLocks noGrp="1" noChangeArrowheads="1"/>
          </p:cNvSpPr>
          <p:nvPr>
            <p:ph type="title"/>
          </p:nvPr>
        </p:nvSpPr>
        <p:spPr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19080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Retail Analytics Story</a:t>
            </a:r>
            <a:r>
              <a:rPr lang="en-US" altLang="zh-CN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——Dashboard——</a:t>
            </a:r>
            <a:r>
              <a:rPr lang="zh-CN" altLang="en-US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仪表盘提示</a:t>
            </a:r>
            <a:endParaRPr lang="en-US" altLang="zh-CN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56" y="1340768"/>
            <a:ext cx="8238841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916832"/>
            <a:ext cx="251460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452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12" name="Rectangle 16"/>
          <p:cNvSpPr>
            <a:spLocks noGrp="1" noChangeArrowheads="1"/>
          </p:cNvSpPr>
          <p:nvPr>
            <p:ph type="title"/>
          </p:nvPr>
        </p:nvSpPr>
        <p:spPr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19080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Retail Analytics Story</a:t>
            </a:r>
            <a:r>
              <a:rPr lang="en-US" altLang="zh-CN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——Dashboard——</a:t>
            </a:r>
            <a:r>
              <a:rPr lang="zh-CN" altLang="en-US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仪表盘提示</a:t>
            </a:r>
            <a:endParaRPr lang="en-US" altLang="zh-CN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31" y="1378589"/>
            <a:ext cx="2562225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60" y="3645024"/>
            <a:ext cx="2540696" cy="1585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350102"/>
            <a:ext cx="3681982" cy="5060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452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12" name="Rectangle 16"/>
          <p:cNvSpPr>
            <a:spLocks noGrp="1" noChangeArrowheads="1"/>
          </p:cNvSpPr>
          <p:nvPr>
            <p:ph type="title"/>
          </p:nvPr>
        </p:nvSpPr>
        <p:spPr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19080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Retail Analytics Story</a:t>
            </a:r>
            <a:r>
              <a:rPr lang="en-US" altLang="zh-CN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——Dashboard——</a:t>
            </a:r>
            <a:r>
              <a:rPr lang="zh-CN" altLang="en-US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仪表盘提示</a:t>
            </a:r>
            <a:endParaRPr lang="en-US" altLang="zh-CN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65916"/>
            <a:ext cx="2647950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708920"/>
            <a:ext cx="3611702" cy="3246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636" y="1412776"/>
            <a:ext cx="4383820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743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7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12" name="Rectangle 16"/>
          <p:cNvSpPr>
            <a:spLocks noGrp="1" noChangeArrowheads="1"/>
          </p:cNvSpPr>
          <p:nvPr>
            <p:ph type="title"/>
          </p:nvPr>
        </p:nvSpPr>
        <p:spPr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19080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Retail Analytics Story</a:t>
            </a:r>
            <a:r>
              <a:rPr lang="en-US" altLang="zh-CN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——Dashboard——</a:t>
            </a:r>
            <a:r>
              <a:rPr lang="zh-CN" altLang="en-US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布局</a:t>
            </a:r>
            <a:endParaRPr lang="en-US" altLang="zh-CN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1634"/>
            <a:ext cx="8280920" cy="4863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597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12" name="Rectangle 16"/>
          <p:cNvSpPr>
            <a:spLocks noGrp="1" noChangeArrowheads="1"/>
          </p:cNvSpPr>
          <p:nvPr>
            <p:ph type="title"/>
          </p:nvPr>
        </p:nvSpPr>
        <p:spPr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19080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Retail Analytics Story</a:t>
            </a:r>
            <a:r>
              <a:rPr lang="en-US" altLang="zh-CN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en-US" altLang="zh-CN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Dashboard</a:t>
            </a:r>
            <a:endParaRPr lang="en-US" altLang="zh-CN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43" y="1412776"/>
            <a:ext cx="8384613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089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 bwMode="auto">
          <a:xfrm>
            <a:off x="176105" y="1268760"/>
            <a:ext cx="8791791" cy="5232641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30188" indent="-230188" algn="ctr"/>
            <a:endParaRPr lang="zh-CN" altLang="en-US" dirty="0" smtClean="0"/>
          </a:p>
        </p:txBody>
      </p:sp>
      <p:sp>
        <p:nvSpPr>
          <p:cNvPr id="311312" name="Rectangle 16"/>
          <p:cNvSpPr>
            <a:spLocks noGrp="1" noChangeArrowheads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US" altLang="zh-CN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Retail Analytics </a:t>
            </a:r>
            <a:r>
              <a:rPr lang="en-US" altLang="zh-CN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Story——</a:t>
            </a:r>
            <a:r>
              <a:rPr lang="en-US" altLang="zh-CN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Question——</a:t>
            </a:r>
            <a:r>
              <a:rPr lang="en-US" altLang="zh-CN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Scenario </a:t>
            </a:r>
            <a:r>
              <a:rPr lang="en-US" altLang="zh-CN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en-US" altLang="zh-CN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75853" y="1484784"/>
            <a:ext cx="160385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00000"/>
            </a:pPr>
            <a:r>
              <a:rPr lang="en-US" altLang="zh-CN" sz="2400" dirty="0" err="1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Scen</a:t>
            </a:r>
            <a:r>
              <a:rPr lang="en-US" altLang="zh-CN" sz="2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1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2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689" y="1408580"/>
            <a:ext cx="6962775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498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 bwMode="auto">
          <a:xfrm>
            <a:off x="176105" y="1268760"/>
            <a:ext cx="8791791" cy="5232641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30188" indent="-230188" algn="ctr"/>
            <a:endParaRPr lang="zh-CN" altLang="en-US" dirty="0" smtClean="0"/>
          </a:p>
        </p:txBody>
      </p:sp>
      <p:sp>
        <p:nvSpPr>
          <p:cNvPr id="311312" name="Rectangle 16"/>
          <p:cNvSpPr>
            <a:spLocks noGrp="1" noChangeArrowheads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US" altLang="zh-CN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Retail Analytics </a:t>
            </a:r>
            <a:r>
              <a:rPr lang="en-US" altLang="zh-CN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Story——</a:t>
            </a:r>
            <a:r>
              <a:rPr lang="en-US" altLang="zh-CN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Question——Scenario </a:t>
            </a:r>
            <a:r>
              <a:rPr lang="en-US" altLang="zh-CN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en-US" altLang="zh-CN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75853" y="1484784"/>
            <a:ext cx="160385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00000"/>
            </a:pPr>
            <a:r>
              <a:rPr lang="en-US" altLang="zh-CN" sz="2400" dirty="0" err="1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Scen</a:t>
            </a:r>
            <a:r>
              <a:rPr lang="en-US" altLang="zh-CN" sz="2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4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2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886" y="1436808"/>
            <a:ext cx="6120680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886" y="1412776"/>
            <a:ext cx="6124575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423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12" name="Rectangle 16"/>
          <p:cNvSpPr>
            <a:spLocks noGrp="1" noChangeArrowheads="1"/>
          </p:cNvSpPr>
          <p:nvPr>
            <p:ph type="title"/>
          </p:nvPr>
        </p:nvSpPr>
        <p:spPr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19080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Retail Analytics Story</a:t>
            </a:r>
            <a:r>
              <a:rPr lang="en-US" altLang="zh-CN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en-US" altLang="zh-CN" dirty="0" err="1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iBot</a:t>
            </a:r>
            <a:r>
              <a:rPr lang="en-US" altLang="zh-CN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新建代理</a:t>
            </a:r>
            <a:endParaRPr lang="en-US" altLang="zh-CN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8409575" cy="5045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033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12" name="Rectangle 16"/>
          <p:cNvSpPr>
            <a:spLocks noGrp="1" noChangeArrowheads="1"/>
          </p:cNvSpPr>
          <p:nvPr>
            <p:ph type="title"/>
          </p:nvPr>
        </p:nvSpPr>
        <p:spPr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19080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Retail Analytics Story</a:t>
            </a:r>
            <a:r>
              <a:rPr lang="en-US" altLang="zh-CN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en-US" altLang="zh-CN" dirty="0" err="1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dirty="0" err="1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en-US" altLang="zh-CN" dirty="0" err="1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ot</a:t>
            </a:r>
            <a:r>
              <a:rPr lang="en-US" altLang="zh-CN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设置代理</a:t>
            </a:r>
            <a:endParaRPr lang="en-US" altLang="zh-CN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4"/>
            <a:ext cx="3810000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873" y="1484784"/>
            <a:ext cx="3616077" cy="197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49743"/>
            <a:ext cx="3737992" cy="2698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130" y="3717032"/>
            <a:ext cx="3941225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419350"/>
            <a:ext cx="3962400" cy="20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598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48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48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8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8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12" name="Rectangle 16"/>
          <p:cNvSpPr>
            <a:spLocks noGrp="1" noChangeArrowheads="1"/>
          </p:cNvSpPr>
          <p:nvPr>
            <p:ph type="title"/>
          </p:nvPr>
        </p:nvSpPr>
        <p:spPr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19080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Retail Analytics Story</a:t>
            </a:r>
            <a:r>
              <a:rPr lang="en-US" altLang="zh-CN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en-US" altLang="zh-CN" dirty="0" err="1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iBot</a:t>
            </a:r>
            <a:r>
              <a:rPr lang="en-US" altLang="zh-CN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保存</a:t>
            </a:r>
            <a:endParaRPr lang="en-US" altLang="zh-CN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62726"/>
            <a:ext cx="4104456" cy="3145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62726"/>
            <a:ext cx="3910021" cy="3145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975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12" name="Rectangle 16"/>
          <p:cNvSpPr>
            <a:spLocks noGrp="1" noChangeArrowheads="1"/>
          </p:cNvSpPr>
          <p:nvPr>
            <p:ph type="title"/>
          </p:nvPr>
        </p:nvSpPr>
        <p:spPr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19080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Retail Analytics Story</a:t>
            </a:r>
            <a:r>
              <a:rPr lang="en-US" altLang="zh-CN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——Summary</a:t>
            </a:r>
            <a:endParaRPr lang="en-US" altLang="zh-CN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5" y="1652084"/>
            <a:ext cx="585233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00000"/>
            </a:pPr>
            <a:r>
              <a:rPr lang="zh-CN" altLang="en-US" sz="2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需求：</a:t>
            </a:r>
            <a:endParaRPr lang="en-US" altLang="zh-CN" sz="2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marL="800100" lvl="1" indent="-342900">
              <a:buSzPct val="100000"/>
              <a:buFont typeface="Arial" pitchFamily="34" charset="0"/>
              <a:buChar char="•"/>
            </a:pPr>
            <a:r>
              <a:rPr lang="zh-CN" altLang="en-US" sz="2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维度</a:t>
            </a:r>
            <a:endParaRPr lang="en-US" altLang="zh-CN" sz="2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marL="800100" lvl="1" indent="-342900">
              <a:buSzPct val="100000"/>
              <a:buFont typeface="Arial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指标</a:t>
            </a:r>
            <a:endParaRPr lang="en-US" altLang="zh-CN" sz="2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6581" y="3068960"/>
            <a:ext cx="58523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00000"/>
            </a:pPr>
            <a:r>
              <a:rPr lang="en-US" altLang="zh-CN" sz="2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Answer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2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marL="800100" lvl="1" indent="-342900">
              <a:buSzPct val="100000"/>
              <a:buFont typeface="Arial" pitchFamily="34" charset="0"/>
              <a:buChar char="•"/>
            </a:pPr>
            <a:r>
              <a:rPr lang="zh-CN" altLang="en-US" sz="2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组合布局</a:t>
            </a:r>
            <a:endParaRPr lang="en-US" altLang="zh-CN" sz="2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marL="800100" lvl="1" indent="-342900">
              <a:buSzPct val="100000"/>
              <a:buFont typeface="Arial" pitchFamily="34" charset="0"/>
              <a:buChar char="•"/>
            </a:pPr>
            <a:r>
              <a:rPr lang="zh-CN" altLang="en-US" sz="2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表格视图</a:t>
            </a:r>
            <a:endParaRPr lang="en-US" altLang="zh-CN" sz="2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marL="800100" lvl="1" indent="-342900">
              <a:buSzPct val="100000"/>
              <a:buFont typeface="Arial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数据透视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表视图</a:t>
            </a:r>
            <a:endParaRPr lang="en-US" altLang="zh-CN" sz="2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marL="800100" lvl="1" indent="-342900">
              <a:buSzPct val="100000"/>
              <a:buFont typeface="Arial" pitchFamily="34" charset="0"/>
              <a:buChar char="•"/>
            </a:pPr>
            <a:r>
              <a:rPr lang="zh-CN" altLang="en-US" sz="2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图表视图</a:t>
            </a:r>
            <a:r>
              <a:rPr lang="en-US" altLang="zh-CN" sz="2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条形图视图</a:t>
            </a:r>
            <a:r>
              <a:rPr lang="en-US" altLang="zh-CN" sz="2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972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12" name="Rectangle 16"/>
          <p:cNvSpPr>
            <a:spLocks noGrp="1" noChangeArrowheads="1"/>
          </p:cNvSpPr>
          <p:nvPr>
            <p:ph type="title"/>
          </p:nvPr>
        </p:nvSpPr>
        <p:spPr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19080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Retail Analytics Story</a:t>
            </a:r>
            <a:r>
              <a:rPr lang="en-US" altLang="zh-CN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——Summary</a:t>
            </a:r>
            <a:endParaRPr lang="en-US" altLang="zh-CN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5" y="1652084"/>
            <a:ext cx="585233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00000"/>
            </a:pPr>
            <a:r>
              <a:rPr lang="en-US" altLang="zh-CN" sz="2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Dashboard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2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marL="800100" lvl="1" indent="-342900">
              <a:buSzPct val="100000"/>
              <a:buFont typeface="Arial" pitchFamily="34" charset="0"/>
              <a:buChar char="•"/>
            </a:pPr>
            <a:r>
              <a:rPr lang="zh-CN" altLang="en-US" sz="2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新建</a:t>
            </a:r>
            <a:r>
              <a:rPr lang="en-US" altLang="zh-CN" sz="2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布局</a:t>
            </a:r>
            <a:endParaRPr lang="en-US" altLang="zh-CN" sz="2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marL="800100" lvl="1" indent="-342900">
              <a:buSzPct val="100000"/>
              <a:buFont typeface="Arial" pitchFamily="34" charset="0"/>
              <a:buChar char="•"/>
            </a:pPr>
            <a:r>
              <a:rPr lang="zh-CN" altLang="en-US" sz="2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仪表盘提示</a:t>
            </a:r>
            <a:endParaRPr lang="en-US" altLang="zh-CN" sz="2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6581" y="3068960"/>
            <a:ext cx="5852331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00000"/>
            </a:pPr>
            <a:r>
              <a:rPr lang="en-US" altLang="zh-CN" sz="2400" dirty="0" err="1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iBot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2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marL="800100" lvl="1" indent="-342900">
              <a:buSzPct val="100000"/>
              <a:buFont typeface="Arial" pitchFamily="34" charset="0"/>
              <a:buChar char="•"/>
            </a:pPr>
            <a:r>
              <a:rPr lang="zh-CN" altLang="en-US" sz="2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新建</a:t>
            </a:r>
            <a:r>
              <a:rPr lang="en-US" altLang="zh-CN" sz="2400" dirty="0" err="1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iBot</a:t>
            </a:r>
            <a:endParaRPr lang="en-US" altLang="zh-CN" sz="2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marL="800100" lvl="1" indent="-342900">
              <a:buSzPct val="100000"/>
              <a:buFont typeface="Arial" pitchFamily="34" charset="0"/>
              <a:buChar char="•"/>
            </a:pPr>
            <a:r>
              <a:rPr lang="zh-CN" altLang="en-US" sz="2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设置自动配送</a:t>
            </a:r>
            <a:endParaRPr lang="en-US" altLang="zh-CN" sz="2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marL="800100" lvl="1" indent="-342900">
              <a:buSzPct val="100000"/>
              <a:buFont typeface="Arial" pitchFamily="34" charset="0"/>
              <a:buChar char="•"/>
            </a:pPr>
            <a:endParaRPr lang="en-US" altLang="zh-CN" sz="2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1300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12" name="Rectangle 16"/>
          <p:cNvSpPr>
            <a:spLocks noGrp="1" noChangeArrowheads="1"/>
          </p:cNvSpPr>
          <p:nvPr>
            <p:ph type="title"/>
          </p:nvPr>
        </p:nvSpPr>
        <p:spPr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19080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Retail Analytics Story</a:t>
            </a:r>
            <a:r>
              <a:rPr lang="en-US" altLang="zh-CN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——Q&amp;A</a:t>
            </a:r>
            <a:endParaRPr lang="en-US" altLang="zh-CN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2996952"/>
            <a:ext cx="30963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00000"/>
            </a:pPr>
            <a:r>
              <a:rPr lang="en-US" altLang="zh-CN" sz="2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Q&amp;A</a:t>
            </a:r>
          </a:p>
          <a:p>
            <a:pPr>
              <a:buSzPct val="100000"/>
            </a:pPr>
            <a:endParaRPr lang="en-US" altLang="zh-CN" sz="24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SzPct val="100000"/>
            </a:pPr>
            <a:endParaRPr lang="en-US" altLang="zh-CN" sz="2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lvl="1">
              <a:buSzPct val="100000"/>
            </a:pPr>
            <a:endParaRPr lang="en-US" altLang="zh-CN" sz="2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lvl="1">
              <a:buSzPct val="100000"/>
            </a:pPr>
            <a:r>
              <a:rPr lang="en-US" altLang="zh-CN" sz="2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Thanks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！</a:t>
            </a:r>
            <a:endParaRPr lang="en-US" altLang="zh-CN" sz="24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809995"/>
            <a:ext cx="3086100" cy="385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43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 bwMode="auto">
          <a:xfrm>
            <a:off x="176105" y="1268760"/>
            <a:ext cx="8716375" cy="5232641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buSzPct val="100000"/>
            </a:pPr>
            <a:endParaRPr lang="en-US" altLang="zh-CN" sz="20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1312" name="Rectangle 16"/>
          <p:cNvSpPr>
            <a:spLocks noGrp="1" noChangeArrowheads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US" altLang="zh-CN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Retail Analytics </a:t>
            </a:r>
            <a:r>
              <a:rPr lang="en-US" altLang="zh-CN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Story——Question</a:t>
            </a:r>
            <a:endParaRPr lang="en-US" altLang="zh-CN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27585" y="1652084"/>
            <a:ext cx="585233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00000"/>
            </a:pPr>
            <a:r>
              <a:rPr lang="zh-CN" altLang="en-US" sz="2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分析视角</a:t>
            </a:r>
            <a:r>
              <a:rPr lang="en-US" altLang="zh-CN" sz="2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维度</a:t>
            </a:r>
            <a:r>
              <a:rPr lang="en-US" altLang="zh-CN" sz="2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2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7585" y="3889276"/>
            <a:ext cx="576064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00000"/>
            </a:pPr>
            <a:r>
              <a:rPr lang="zh-CN" altLang="en-US" sz="2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指标</a:t>
            </a:r>
            <a:r>
              <a:rPr lang="en-US" altLang="zh-CN" sz="2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(KPI)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2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809996"/>
            <a:ext cx="3086100" cy="385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44275" y="2348880"/>
            <a:ext cx="3843749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00000"/>
            </a:pPr>
            <a:r>
              <a:rPr lang="en-US" altLang="zh-CN" sz="2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时间</a:t>
            </a:r>
            <a:r>
              <a:rPr lang="zh-CN" altLang="en-US" sz="2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：近三年</a:t>
            </a:r>
            <a:endParaRPr lang="en-US" altLang="zh-CN" sz="24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SzPct val="100000"/>
            </a:pPr>
            <a:r>
              <a:rPr lang="en-US" altLang="zh-CN" sz="2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2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组织：各区域</a:t>
            </a:r>
            <a:endParaRPr lang="en-US" altLang="zh-CN" sz="24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SzPct val="100000"/>
            </a:pPr>
            <a:r>
              <a:rPr lang="en-US" altLang="zh-CN" sz="2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2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商品：各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分部</a:t>
            </a:r>
            <a:endParaRPr lang="en-US" altLang="zh-CN" sz="24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44275" y="4576683"/>
            <a:ext cx="292616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00000"/>
            </a:pPr>
            <a:r>
              <a:rPr lang="en-US" altLang="zh-CN" sz="2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销售</a:t>
            </a:r>
            <a:r>
              <a:rPr lang="zh-CN" altLang="en-US" sz="2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业绩</a:t>
            </a:r>
            <a:endParaRPr lang="en-US" altLang="zh-CN" sz="24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105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6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12" name="Rectangle 16"/>
          <p:cNvSpPr>
            <a:spLocks noGrp="1" noChangeArrowheads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US" altLang="zh-CN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Retail Analytics Story</a:t>
            </a:r>
            <a:r>
              <a:rPr lang="en-US" altLang="zh-CN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——Answer——Login</a:t>
            </a:r>
            <a:endParaRPr lang="en-US" altLang="zh-CN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6592" y="1432685"/>
            <a:ext cx="7454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hlinkClick r:id="rId3"/>
              </a:rPr>
              <a:t>http://raap1.bbg.com.cn:9705/analytics</a:t>
            </a:r>
            <a:r>
              <a:rPr lang="en-US" altLang="zh-CN" sz="20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hlinkClick r:id="rId3"/>
              </a:rPr>
              <a:t>/</a:t>
            </a:r>
            <a:endParaRPr lang="en-US" altLang="zh-CN" sz="20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0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RA_TEST </a:t>
            </a:r>
            <a:r>
              <a:rPr lang="en-US" altLang="zh-CN" sz="20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/ RA_TEST123 </a:t>
            </a:r>
            <a:endParaRPr lang="en-US" altLang="zh-CN" sz="20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72" y="2132856"/>
            <a:ext cx="7355528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534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12" name="Rectangle 16"/>
          <p:cNvSpPr>
            <a:spLocks noGrp="1" noChangeArrowheads="1"/>
          </p:cNvSpPr>
          <p:nvPr>
            <p:ph type="title"/>
          </p:nvPr>
        </p:nvSpPr>
        <p:spPr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19080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Retail Analytics Story——</a:t>
            </a:r>
            <a:r>
              <a:rPr lang="en-US" altLang="zh-CN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Answer——Subject Area</a:t>
            </a:r>
            <a:endParaRPr lang="en-US" altLang="zh-CN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4411"/>
            <a:ext cx="8352928" cy="5181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844824"/>
            <a:ext cx="1612979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583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12" name="Rectangle 16"/>
          <p:cNvSpPr>
            <a:spLocks noGrp="1" noChangeArrowheads="1"/>
          </p:cNvSpPr>
          <p:nvPr>
            <p:ph type="title"/>
          </p:nvPr>
        </p:nvSpPr>
        <p:spPr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19080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Retail Analytics Story——</a:t>
            </a:r>
            <a:r>
              <a:rPr lang="en-US" altLang="zh-CN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Answer——Column</a:t>
            </a:r>
            <a:endParaRPr lang="en-US" altLang="zh-CN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8277121" cy="5209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1691680" y="2278377"/>
            <a:ext cx="596637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维</a:t>
            </a:r>
            <a:endParaRPr lang="en-US" altLang="zh-CN" sz="32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/>
            <a:r>
              <a:rPr lang="zh-CN" altLang="en-US" sz="32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度</a:t>
            </a:r>
            <a:endParaRPr lang="en-US" altLang="zh-CN" sz="32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/>
            <a:r>
              <a:rPr lang="zh-CN" altLang="en-US" sz="32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和</a:t>
            </a:r>
            <a:endParaRPr lang="en-US" altLang="zh-CN" sz="32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/>
            <a:r>
              <a:rPr lang="zh-CN" altLang="en-US" sz="32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指</a:t>
            </a:r>
            <a:endParaRPr lang="en-US" altLang="zh-CN" sz="32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/>
            <a:r>
              <a:rPr lang="zh-CN" altLang="en-US" sz="32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标</a:t>
            </a:r>
            <a:endParaRPr lang="zh-CN" altLang="en-US" sz="32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9716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12" name="Rectangle 16"/>
          <p:cNvSpPr>
            <a:spLocks noGrp="1" noChangeArrowheads="1"/>
          </p:cNvSpPr>
          <p:nvPr>
            <p:ph type="title"/>
          </p:nvPr>
        </p:nvSpPr>
        <p:spPr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19080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Retail Analytics Story——</a:t>
            </a:r>
            <a:r>
              <a:rPr lang="en-US" altLang="zh-CN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Answer——</a:t>
            </a:r>
            <a:r>
              <a:rPr lang="en-US" altLang="zh-CN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——Column</a:t>
            </a:r>
            <a:endParaRPr lang="en-US" altLang="zh-CN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43" y="1334264"/>
            <a:ext cx="8133105" cy="5119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燕尾形箭头 3"/>
          <p:cNvSpPr/>
          <p:nvPr/>
        </p:nvSpPr>
        <p:spPr bwMode="auto">
          <a:xfrm>
            <a:off x="1547664" y="2708920"/>
            <a:ext cx="864096" cy="576064"/>
          </a:xfrm>
          <a:prstGeom prst="notched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i="0" u="none" strike="noStrike" normalizeH="0" baseline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charset="0"/>
            </a:endParaRP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539" y="2777467"/>
            <a:ext cx="348615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482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12" name="Rectangle 16"/>
          <p:cNvSpPr>
            <a:spLocks noGrp="1" noChangeArrowheads="1"/>
          </p:cNvSpPr>
          <p:nvPr>
            <p:ph type="title"/>
          </p:nvPr>
        </p:nvSpPr>
        <p:spPr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19080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Retail Analytics Story——</a:t>
            </a:r>
            <a:r>
              <a:rPr lang="en-US" altLang="zh-CN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Answer——Filter</a:t>
            </a:r>
            <a:endParaRPr lang="en-US" altLang="zh-CN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27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656792"/>
            <a:ext cx="2016224" cy="1777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6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41" y="2437842"/>
            <a:ext cx="3838575" cy="299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5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738260"/>
            <a:ext cx="4474327" cy="2283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79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BM RetailShop White">
  <a:themeElements>
    <a:clrScheme name="10 September 2009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889FB"/>
      </a:accent1>
      <a:accent2>
        <a:srgbClr val="009999"/>
      </a:accent2>
      <a:accent3>
        <a:srgbClr val="FFFFFF"/>
      </a:accent3>
      <a:accent4>
        <a:srgbClr val="000000"/>
      </a:accent4>
      <a:accent5>
        <a:srgbClr val="BEC4FD"/>
      </a:accent5>
      <a:accent6>
        <a:srgbClr val="008A8A"/>
      </a:accent6>
      <a:hlink>
        <a:srgbClr val="7889FB"/>
      </a:hlink>
      <a:folHlink>
        <a:srgbClr val="9900CC"/>
      </a:folHlink>
    </a:clrScheme>
    <a:fontScheme name="10 September 200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8100" cap="flat" cmpd="sng" algn="ctr">
          <a:solidFill>
            <a:srgbClr val="FFFF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200" b="0" i="0" u="none" strike="noStrike" cap="none" normalizeH="0" baseline="0" smtClean="0">
            <a:ln>
              <a:noFill/>
            </a:ln>
            <a:solidFill>
              <a:schemeClr val="hlink"/>
            </a:solidFill>
            <a:effectLst/>
            <a:latin typeface="Arial" charset="0"/>
          </a:defRPr>
        </a:defPPr>
      </a:lstStyle>
    </a:spDef>
    <a:lnDef>
      <a:spPr bwMode="auto">
        <a:ln>
          <a:headEnd type="none" w="med" len="med"/>
          <a:tailEnd type="none" w="med" len="me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10 September 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008A8A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步步高-IMOST项目-PPT模版">
  <a:themeElements>
    <a:clrScheme name="10 September 2009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889FB"/>
      </a:accent1>
      <a:accent2>
        <a:srgbClr val="009999"/>
      </a:accent2>
      <a:accent3>
        <a:srgbClr val="FFFFFF"/>
      </a:accent3>
      <a:accent4>
        <a:srgbClr val="000000"/>
      </a:accent4>
      <a:accent5>
        <a:srgbClr val="BEC4FD"/>
      </a:accent5>
      <a:accent6>
        <a:srgbClr val="008A8A"/>
      </a:accent6>
      <a:hlink>
        <a:srgbClr val="7889FB"/>
      </a:hlink>
      <a:folHlink>
        <a:srgbClr val="9900CC"/>
      </a:folHlink>
    </a:clrScheme>
    <a:fontScheme name="10 September 200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hlink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hlink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0 September 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008A8A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RetailShop White</Template>
  <TotalTime>9159</TotalTime>
  <Words>1674</Words>
  <Application>Microsoft Office PowerPoint</Application>
  <PresentationFormat>全屏显示(4:3)</PresentationFormat>
  <Paragraphs>185</Paragraphs>
  <Slides>36</Slides>
  <Notes>36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38" baseType="lpstr">
      <vt:lpstr>IBM RetailShop White</vt:lpstr>
      <vt:lpstr>步步高-IMOST项目-PPT模版</vt:lpstr>
      <vt:lpstr>Oracle Retail Analytics </vt:lpstr>
      <vt:lpstr>Retail Analytics Story</vt:lpstr>
      <vt:lpstr>Retail Analytics Story——Question——Scenario 1</vt:lpstr>
      <vt:lpstr>Retail Analytics Story——Question</vt:lpstr>
      <vt:lpstr>Retail Analytics Story——Answer——Login</vt:lpstr>
      <vt:lpstr>Retail Analytics Story——Answer——Subject Area</vt:lpstr>
      <vt:lpstr>Retail Analytics Story——Answer——Column</vt:lpstr>
      <vt:lpstr>Retail Analytics Story——Answer————Column</vt:lpstr>
      <vt:lpstr>Retail Analytics Story——Answer——Filter</vt:lpstr>
      <vt:lpstr>Retail Analytics Story——Answer——复合布局</vt:lpstr>
      <vt:lpstr>Retail Analytics Story——Answer——标题视图</vt:lpstr>
      <vt:lpstr>Retail Analytics Story——Answer——保存</vt:lpstr>
      <vt:lpstr>Retail Analytics Story——Answer——数据透视表视图</vt:lpstr>
      <vt:lpstr>Retail Analytics Story——Answer——View</vt:lpstr>
      <vt:lpstr>Retail Analytics Story——Answer——数据透视表视图</vt:lpstr>
      <vt:lpstr>Retail Analytics Story——Question——Scenario 2</vt:lpstr>
      <vt:lpstr>Retail Analytics Story——Question——Scenario 2</vt:lpstr>
      <vt:lpstr>Retail Analytics Story——Answer——另存为</vt:lpstr>
      <vt:lpstr>Retail Analytics Story——Answer——图表视图</vt:lpstr>
      <vt:lpstr>Retail Analytics Story——Answer——条形图视图</vt:lpstr>
      <vt:lpstr>Retail Analytics Story——Answer——条形图视图</vt:lpstr>
      <vt:lpstr>Retail Analytics Story——Question——Scenario 3</vt:lpstr>
      <vt:lpstr>Retail Analytics Story——Dashboard——新建</vt:lpstr>
      <vt:lpstr>Retail Analytics Story——Dashboard——布局</vt:lpstr>
      <vt:lpstr>Retail Analytics Story——Dashboard——仪表盘提示</vt:lpstr>
      <vt:lpstr>Retail Analytics Story——Dashboard——仪表盘提示</vt:lpstr>
      <vt:lpstr>Retail Analytics Story——Dashboard——仪表盘提示</vt:lpstr>
      <vt:lpstr>Retail Analytics Story——Dashboard——布局</vt:lpstr>
      <vt:lpstr>Retail Analytics Story——Dashboard</vt:lpstr>
      <vt:lpstr>Retail Analytics Story——Question——Scenario 4</vt:lpstr>
      <vt:lpstr>Retail Analytics Story——iBot——新建代理</vt:lpstr>
      <vt:lpstr>Retail Analytics Story——iBot——设置代理</vt:lpstr>
      <vt:lpstr>Retail Analytics Story——iBot——保存</vt:lpstr>
      <vt:lpstr>Retail Analytics Story——Summary</vt:lpstr>
      <vt:lpstr>Retail Analytics Story——Summary</vt:lpstr>
      <vt:lpstr>Retail Analytics Story——Q&amp;A</vt:lpstr>
    </vt:vector>
  </TitlesOfParts>
  <Company>IBM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步步高项目章程</dc:title>
  <dc:creator>Lu Yin</dc:creator>
  <cp:lastModifiedBy>IBM_ADMIN</cp:lastModifiedBy>
  <cp:revision>1026</cp:revision>
  <dcterms:created xsi:type="dcterms:W3CDTF">2012-04-19T18:53:28Z</dcterms:created>
  <dcterms:modified xsi:type="dcterms:W3CDTF">2013-03-28T05:44:17Z</dcterms:modified>
</cp:coreProperties>
</file>